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256" r:id="rId2"/>
    <p:sldId id="278" r:id="rId3"/>
    <p:sldId id="279" r:id="rId4"/>
    <p:sldId id="266" r:id="rId5"/>
    <p:sldId id="268" r:id="rId6"/>
    <p:sldId id="274" r:id="rId7"/>
    <p:sldId id="269" r:id="rId8"/>
    <p:sldId id="270" r:id="rId9"/>
    <p:sldId id="272" r:id="rId10"/>
    <p:sldId id="277" r:id="rId11"/>
    <p:sldId id="259" r:id="rId12"/>
    <p:sldId id="273" r:id="rId13"/>
    <p:sldId id="264" r:id="rId14"/>
    <p:sldId id="271" r:id="rId15"/>
    <p:sldId id="276" r:id="rId16"/>
  </p:sldIdLst>
  <p:sldSz cx="9144000" cy="6858000" type="screen4x3"/>
  <p:notesSz cx="7099300" cy="10234613"/>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5F2569-27D4-4BA1-ABA4-E0E4B144EC28}" v="343" dt="2024-06-02T12:08:57.9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60" d="100"/>
          <a:sy n="60" d="100"/>
        </p:scale>
        <p:origin x="1460" y="1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diagrams/_rels/data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image" Target="../media/image8.png"/><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image" Target="../media/image11.svg"/></Relationships>
</file>

<file path=ppt/diagrams/colors1.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D874EE-383C-4974-B1FC-30443019BB48}" type="doc">
      <dgm:prSet loTypeId="urn:microsoft.com/office/officeart/2018/2/layout/IconVerticalSolid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A3005C3D-15D8-46E9-8B6A-813581066973}">
      <dgm:prSet/>
      <dgm:spPr/>
      <dgm:t>
        <a:bodyPr/>
        <a:lstStyle/>
        <a:p>
          <a:pPr>
            <a:lnSpc>
              <a:spcPct val="100000"/>
            </a:lnSpc>
          </a:pPr>
          <a:r>
            <a:rPr lang="nl-NL" dirty="0"/>
            <a:t>1.Uitvoering van Gebiedsagenda, de Woondeal, het Mobiliteitsplan, het Regionaal Economisch Ambitiedocument en overige documenten/agenda’s. Extra aandacht is daarbij nodig voor een integrale en domein overstijgende benadering. </a:t>
          </a:r>
          <a:endParaRPr lang="en-US" dirty="0"/>
        </a:p>
      </dgm:t>
    </dgm:pt>
    <dgm:pt modelId="{44B9AD25-D31A-4251-9195-62B6868B54D4}" type="parTrans" cxnId="{63F5F95B-FFCA-4017-8EB7-8BD898E64C88}">
      <dgm:prSet/>
      <dgm:spPr/>
      <dgm:t>
        <a:bodyPr/>
        <a:lstStyle/>
        <a:p>
          <a:endParaRPr lang="en-US"/>
        </a:p>
      </dgm:t>
    </dgm:pt>
    <dgm:pt modelId="{5C593E41-056E-460A-ADBA-2F29A7AE6FFA}" type="sibTrans" cxnId="{63F5F95B-FFCA-4017-8EB7-8BD898E64C88}">
      <dgm:prSet/>
      <dgm:spPr/>
      <dgm:t>
        <a:bodyPr/>
        <a:lstStyle/>
        <a:p>
          <a:endParaRPr lang="en-US"/>
        </a:p>
      </dgm:t>
    </dgm:pt>
    <dgm:pt modelId="{E96475E5-FE67-4AFE-BF09-422167294E36}">
      <dgm:prSet/>
      <dgm:spPr/>
      <dgm:t>
        <a:bodyPr/>
        <a:lstStyle/>
        <a:p>
          <a:pPr>
            <a:lnSpc>
              <a:spcPct val="100000"/>
            </a:lnSpc>
          </a:pPr>
          <a:r>
            <a:rPr lang="nl-NL" dirty="0"/>
            <a:t>2. Uitvoering geven aan de contract gestuurde dienstverlening. Hier gaat het meeste geld in om. Afspraken worden met afzonderlijke en/of groepen van gemeenten middels dienstverleningsovereenkomsten (</a:t>
          </a:r>
          <a:r>
            <a:rPr lang="nl-NL" dirty="0" err="1"/>
            <a:t>DVO’s</a:t>
          </a:r>
          <a:r>
            <a:rPr lang="nl-NL" dirty="0"/>
            <a:t>) gemaakt.  </a:t>
          </a:r>
          <a:endParaRPr lang="en-US" dirty="0"/>
        </a:p>
      </dgm:t>
    </dgm:pt>
    <dgm:pt modelId="{FCC5DB84-390B-4C9F-B6B9-3C15D52ACCE8}" type="parTrans" cxnId="{947DB400-12DB-4B2E-9351-E382C95A805B}">
      <dgm:prSet/>
      <dgm:spPr/>
      <dgm:t>
        <a:bodyPr/>
        <a:lstStyle/>
        <a:p>
          <a:endParaRPr lang="en-US"/>
        </a:p>
      </dgm:t>
    </dgm:pt>
    <dgm:pt modelId="{2B40F1E8-A811-4457-8750-1A4C348A8A03}" type="sibTrans" cxnId="{947DB400-12DB-4B2E-9351-E382C95A805B}">
      <dgm:prSet/>
      <dgm:spPr/>
      <dgm:t>
        <a:bodyPr/>
        <a:lstStyle/>
        <a:p>
          <a:endParaRPr lang="en-US"/>
        </a:p>
      </dgm:t>
    </dgm:pt>
    <dgm:pt modelId="{499B9631-F3AD-474C-810E-1BA591DC8E2D}">
      <dgm:prSet/>
      <dgm:spPr/>
      <dgm:t>
        <a:bodyPr/>
        <a:lstStyle/>
        <a:p>
          <a:pPr>
            <a:lnSpc>
              <a:spcPct val="100000"/>
            </a:lnSpc>
          </a:pPr>
          <a:r>
            <a:rPr lang="nl-NL" dirty="0"/>
            <a:t>3. Uitwerking van het plan om vanuit de eigen begroting bedrijfsvoering in balans te brengen met het primaire proces.</a:t>
          </a:r>
        </a:p>
        <a:p>
          <a:pPr>
            <a:lnSpc>
              <a:spcPct val="100000"/>
            </a:lnSpc>
          </a:pPr>
          <a:endParaRPr lang="nl-NL" dirty="0"/>
        </a:p>
      </dgm:t>
    </dgm:pt>
    <dgm:pt modelId="{BD36FAA7-596A-466C-BEE2-F43302479087}" type="parTrans" cxnId="{D1380760-94B0-4919-BB71-E0DDEEBCCFE4}">
      <dgm:prSet/>
      <dgm:spPr/>
      <dgm:t>
        <a:bodyPr/>
        <a:lstStyle/>
        <a:p>
          <a:endParaRPr lang="en-US"/>
        </a:p>
      </dgm:t>
    </dgm:pt>
    <dgm:pt modelId="{D9707A82-78F3-40B9-AA6B-E82E97353E68}" type="sibTrans" cxnId="{D1380760-94B0-4919-BB71-E0DDEEBCCFE4}">
      <dgm:prSet/>
      <dgm:spPr/>
      <dgm:t>
        <a:bodyPr/>
        <a:lstStyle/>
        <a:p>
          <a:endParaRPr lang="en-US"/>
        </a:p>
      </dgm:t>
    </dgm:pt>
    <dgm:pt modelId="{96C253FC-0A3A-4693-9272-9AAEE4C37012}" type="pres">
      <dgm:prSet presAssocID="{49D874EE-383C-4974-B1FC-30443019BB48}" presName="root" presStyleCnt="0">
        <dgm:presLayoutVars>
          <dgm:dir/>
          <dgm:resizeHandles val="exact"/>
        </dgm:presLayoutVars>
      </dgm:prSet>
      <dgm:spPr/>
    </dgm:pt>
    <dgm:pt modelId="{965A3FC7-606A-42BD-A1CC-45CF63D2C8B0}" type="pres">
      <dgm:prSet presAssocID="{A3005C3D-15D8-46E9-8B6A-813581066973}" presName="compNode" presStyleCnt="0"/>
      <dgm:spPr/>
    </dgm:pt>
    <dgm:pt modelId="{F6795E74-4C7A-44D8-AF5C-A118AE87BC84}" type="pres">
      <dgm:prSet presAssocID="{A3005C3D-15D8-46E9-8B6A-813581066973}" presName="bgRect" presStyleLbl="bgShp" presStyleIdx="0" presStyleCnt="3"/>
      <dgm:spPr/>
    </dgm:pt>
    <dgm:pt modelId="{F7CE9449-8135-492E-B78E-451C4E047F89}" type="pres">
      <dgm:prSet presAssocID="{A3005C3D-15D8-46E9-8B6A-813581066973}"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Hiërarchie"/>
        </a:ext>
      </dgm:extLst>
    </dgm:pt>
    <dgm:pt modelId="{89A78FFE-3782-4EF7-8681-C336B6A36485}" type="pres">
      <dgm:prSet presAssocID="{A3005C3D-15D8-46E9-8B6A-813581066973}" presName="spaceRect" presStyleCnt="0"/>
      <dgm:spPr/>
    </dgm:pt>
    <dgm:pt modelId="{1D86226E-9AF4-4861-BCAC-7D8A4408E209}" type="pres">
      <dgm:prSet presAssocID="{A3005C3D-15D8-46E9-8B6A-813581066973}" presName="parTx" presStyleLbl="revTx" presStyleIdx="0" presStyleCnt="3">
        <dgm:presLayoutVars>
          <dgm:chMax val="0"/>
          <dgm:chPref val="0"/>
        </dgm:presLayoutVars>
      </dgm:prSet>
      <dgm:spPr/>
    </dgm:pt>
    <dgm:pt modelId="{1314542C-94D3-4794-9C6A-C441C05BCC4A}" type="pres">
      <dgm:prSet presAssocID="{5C593E41-056E-460A-ADBA-2F29A7AE6FFA}" presName="sibTrans" presStyleCnt="0"/>
      <dgm:spPr/>
    </dgm:pt>
    <dgm:pt modelId="{F72735A9-2A01-4398-8A68-3BA6F8A55333}" type="pres">
      <dgm:prSet presAssocID="{E96475E5-FE67-4AFE-BF09-422167294E36}" presName="compNode" presStyleCnt="0"/>
      <dgm:spPr/>
    </dgm:pt>
    <dgm:pt modelId="{23699BC8-8EFC-4916-B53F-352BDF601F38}" type="pres">
      <dgm:prSet presAssocID="{E96475E5-FE67-4AFE-BF09-422167294E36}" presName="bgRect" presStyleLbl="bgShp" presStyleIdx="1" presStyleCnt="3"/>
      <dgm:spPr/>
    </dgm:pt>
    <dgm:pt modelId="{64F88569-6B12-4AB5-9DE5-929A7AE77011}" type="pres">
      <dgm:prSet presAssocID="{E96475E5-FE67-4AFE-BF09-422167294E3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First Aid Kit"/>
        </a:ext>
      </dgm:extLst>
    </dgm:pt>
    <dgm:pt modelId="{701F4567-8D2A-44B9-BE62-B95D037D004D}" type="pres">
      <dgm:prSet presAssocID="{E96475E5-FE67-4AFE-BF09-422167294E36}" presName="spaceRect" presStyleCnt="0"/>
      <dgm:spPr/>
    </dgm:pt>
    <dgm:pt modelId="{1D268B75-2EC3-4445-995E-40B9C2F8E4A1}" type="pres">
      <dgm:prSet presAssocID="{E96475E5-FE67-4AFE-BF09-422167294E36}" presName="parTx" presStyleLbl="revTx" presStyleIdx="1" presStyleCnt="3" custScaleX="102789">
        <dgm:presLayoutVars>
          <dgm:chMax val="0"/>
          <dgm:chPref val="0"/>
        </dgm:presLayoutVars>
      </dgm:prSet>
      <dgm:spPr/>
    </dgm:pt>
    <dgm:pt modelId="{AB551501-C13A-4A64-AB23-8CC9450872D7}" type="pres">
      <dgm:prSet presAssocID="{2B40F1E8-A811-4457-8750-1A4C348A8A03}" presName="sibTrans" presStyleCnt="0"/>
      <dgm:spPr/>
    </dgm:pt>
    <dgm:pt modelId="{2992B6F4-3FEB-4785-8F5C-2A3A3BE93C4F}" type="pres">
      <dgm:prSet presAssocID="{499B9631-F3AD-474C-810E-1BA591DC8E2D}" presName="compNode" presStyleCnt="0"/>
      <dgm:spPr/>
    </dgm:pt>
    <dgm:pt modelId="{7B9347F2-1B08-4960-8101-E3D307E9100C}" type="pres">
      <dgm:prSet presAssocID="{499B9631-F3AD-474C-810E-1BA591DC8E2D}" presName="bgRect" presStyleLbl="bgShp" presStyleIdx="2" presStyleCnt="3"/>
      <dgm:spPr/>
    </dgm:pt>
    <dgm:pt modelId="{7EADCFDC-78D8-494C-99A3-47B51B56E2C2}" type="pres">
      <dgm:prSet presAssocID="{499B9631-F3AD-474C-810E-1BA591DC8E2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Scales of Justice"/>
        </a:ext>
      </dgm:extLst>
    </dgm:pt>
    <dgm:pt modelId="{026D59C9-735C-44D4-A5F4-7EE4075709A5}" type="pres">
      <dgm:prSet presAssocID="{499B9631-F3AD-474C-810E-1BA591DC8E2D}" presName="spaceRect" presStyleCnt="0"/>
      <dgm:spPr/>
    </dgm:pt>
    <dgm:pt modelId="{DD3E9B4F-C04D-4534-A51F-34DABD676797}" type="pres">
      <dgm:prSet presAssocID="{499B9631-F3AD-474C-810E-1BA591DC8E2D}" presName="parTx" presStyleLbl="revTx" presStyleIdx="2" presStyleCnt="3">
        <dgm:presLayoutVars>
          <dgm:chMax val="0"/>
          <dgm:chPref val="0"/>
        </dgm:presLayoutVars>
      </dgm:prSet>
      <dgm:spPr/>
    </dgm:pt>
  </dgm:ptLst>
  <dgm:cxnLst>
    <dgm:cxn modelId="{947DB400-12DB-4B2E-9351-E382C95A805B}" srcId="{49D874EE-383C-4974-B1FC-30443019BB48}" destId="{E96475E5-FE67-4AFE-BF09-422167294E36}" srcOrd="1" destOrd="0" parTransId="{FCC5DB84-390B-4C9F-B6B9-3C15D52ACCE8}" sibTransId="{2B40F1E8-A811-4457-8750-1A4C348A8A03}"/>
    <dgm:cxn modelId="{63F5F95B-FFCA-4017-8EB7-8BD898E64C88}" srcId="{49D874EE-383C-4974-B1FC-30443019BB48}" destId="{A3005C3D-15D8-46E9-8B6A-813581066973}" srcOrd="0" destOrd="0" parTransId="{44B9AD25-D31A-4251-9195-62B6868B54D4}" sibTransId="{5C593E41-056E-460A-ADBA-2F29A7AE6FFA}"/>
    <dgm:cxn modelId="{D1380760-94B0-4919-BB71-E0DDEEBCCFE4}" srcId="{49D874EE-383C-4974-B1FC-30443019BB48}" destId="{499B9631-F3AD-474C-810E-1BA591DC8E2D}" srcOrd="2" destOrd="0" parTransId="{BD36FAA7-596A-466C-BEE2-F43302479087}" sibTransId="{D9707A82-78F3-40B9-AA6B-E82E97353E68}"/>
    <dgm:cxn modelId="{DFDC5644-8F96-49CA-8062-D54CD3536B28}" type="presOf" srcId="{49D874EE-383C-4974-B1FC-30443019BB48}" destId="{96C253FC-0A3A-4693-9272-9AAEE4C37012}" srcOrd="0" destOrd="0" presId="urn:microsoft.com/office/officeart/2018/2/layout/IconVerticalSolidList"/>
    <dgm:cxn modelId="{27A3DE48-DDF6-40F8-A5F4-1B48275EA884}" type="presOf" srcId="{E96475E5-FE67-4AFE-BF09-422167294E36}" destId="{1D268B75-2EC3-4445-995E-40B9C2F8E4A1}" srcOrd="0" destOrd="0" presId="urn:microsoft.com/office/officeart/2018/2/layout/IconVerticalSolidList"/>
    <dgm:cxn modelId="{8A6DF7BA-C635-4394-9485-9EE7E03A40FE}" type="presOf" srcId="{499B9631-F3AD-474C-810E-1BA591DC8E2D}" destId="{DD3E9B4F-C04D-4534-A51F-34DABD676797}" srcOrd="0" destOrd="0" presId="urn:microsoft.com/office/officeart/2018/2/layout/IconVerticalSolidList"/>
    <dgm:cxn modelId="{6288DEFB-A68A-4D77-A07C-79543EAB5A9D}" type="presOf" srcId="{A3005C3D-15D8-46E9-8B6A-813581066973}" destId="{1D86226E-9AF4-4861-BCAC-7D8A4408E209}" srcOrd="0" destOrd="0" presId="urn:microsoft.com/office/officeart/2018/2/layout/IconVerticalSolidList"/>
    <dgm:cxn modelId="{27FB7D85-3B4F-4DA8-996F-0F1DAF2D5662}" type="presParOf" srcId="{96C253FC-0A3A-4693-9272-9AAEE4C37012}" destId="{965A3FC7-606A-42BD-A1CC-45CF63D2C8B0}" srcOrd="0" destOrd="0" presId="urn:microsoft.com/office/officeart/2018/2/layout/IconVerticalSolidList"/>
    <dgm:cxn modelId="{720E199E-A163-43A3-8801-AEA6BA658FE3}" type="presParOf" srcId="{965A3FC7-606A-42BD-A1CC-45CF63D2C8B0}" destId="{F6795E74-4C7A-44D8-AF5C-A118AE87BC84}" srcOrd="0" destOrd="0" presId="urn:microsoft.com/office/officeart/2018/2/layout/IconVerticalSolidList"/>
    <dgm:cxn modelId="{BA059558-1498-41DE-AB7D-6C6953926971}" type="presParOf" srcId="{965A3FC7-606A-42BD-A1CC-45CF63D2C8B0}" destId="{F7CE9449-8135-492E-B78E-451C4E047F89}" srcOrd="1" destOrd="0" presId="urn:microsoft.com/office/officeart/2018/2/layout/IconVerticalSolidList"/>
    <dgm:cxn modelId="{F974914D-9A0F-4006-AFF0-D32012E0FCBC}" type="presParOf" srcId="{965A3FC7-606A-42BD-A1CC-45CF63D2C8B0}" destId="{89A78FFE-3782-4EF7-8681-C336B6A36485}" srcOrd="2" destOrd="0" presId="urn:microsoft.com/office/officeart/2018/2/layout/IconVerticalSolidList"/>
    <dgm:cxn modelId="{C3E35694-333B-486C-BA3D-2F2520798FEB}" type="presParOf" srcId="{965A3FC7-606A-42BD-A1CC-45CF63D2C8B0}" destId="{1D86226E-9AF4-4861-BCAC-7D8A4408E209}" srcOrd="3" destOrd="0" presId="urn:microsoft.com/office/officeart/2018/2/layout/IconVerticalSolidList"/>
    <dgm:cxn modelId="{6DC48997-30EC-46C0-A725-094BB3995965}" type="presParOf" srcId="{96C253FC-0A3A-4693-9272-9AAEE4C37012}" destId="{1314542C-94D3-4794-9C6A-C441C05BCC4A}" srcOrd="1" destOrd="0" presId="urn:microsoft.com/office/officeart/2018/2/layout/IconVerticalSolidList"/>
    <dgm:cxn modelId="{14CA91EE-6803-46A2-A5C0-C155346EE88D}" type="presParOf" srcId="{96C253FC-0A3A-4693-9272-9AAEE4C37012}" destId="{F72735A9-2A01-4398-8A68-3BA6F8A55333}" srcOrd="2" destOrd="0" presId="urn:microsoft.com/office/officeart/2018/2/layout/IconVerticalSolidList"/>
    <dgm:cxn modelId="{0D0BCD45-89A8-45CD-950A-A6887C1E778C}" type="presParOf" srcId="{F72735A9-2A01-4398-8A68-3BA6F8A55333}" destId="{23699BC8-8EFC-4916-B53F-352BDF601F38}" srcOrd="0" destOrd="0" presId="urn:microsoft.com/office/officeart/2018/2/layout/IconVerticalSolidList"/>
    <dgm:cxn modelId="{019C940B-7B0A-4C14-ABDB-E76FD98BEA4C}" type="presParOf" srcId="{F72735A9-2A01-4398-8A68-3BA6F8A55333}" destId="{64F88569-6B12-4AB5-9DE5-929A7AE77011}" srcOrd="1" destOrd="0" presId="urn:microsoft.com/office/officeart/2018/2/layout/IconVerticalSolidList"/>
    <dgm:cxn modelId="{851D0484-0174-497E-92A6-DC374909C962}" type="presParOf" srcId="{F72735A9-2A01-4398-8A68-3BA6F8A55333}" destId="{701F4567-8D2A-44B9-BE62-B95D037D004D}" srcOrd="2" destOrd="0" presId="urn:microsoft.com/office/officeart/2018/2/layout/IconVerticalSolidList"/>
    <dgm:cxn modelId="{F147EA50-8795-4DEC-B6FE-A1390A18C770}" type="presParOf" srcId="{F72735A9-2A01-4398-8A68-3BA6F8A55333}" destId="{1D268B75-2EC3-4445-995E-40B9C2F8E4A1}" srcOrd="3" destOrd="0" presId="urn:microsoft.com/office/officeart/2018/2/layout/IconVerticalSolidList"/>
    <dgm:cxn modelId="{DF308C5F-E731-4D90-8BA5-CBA1AD154F0A}" type="presParOf" srcId="{96C253FC-0A3A-4693-9272-9AAEE4C37012}" destId="{AB551501-C13A-4A64-AB23-8CC9450872D7}" srcOrd="3" destOrd="0" presId="urn:microsoft.com/office/officeart/2018/2/layout/IconVerticalSolidList"/>
    <dgm:cxn modelId="{C4B4B182-63ED-4B1D-9D01-B76D33935F7B}" type="presParOf" srcId="{96C253FC-0A3A-4693-9272-9AAEE4C37012}" destId="{2992B6F4-3FEB-4785-8F5C-2A3A3BE93C4F}" srcOrd="4" destOrd="0" presId="urn:microsoft.com/office/officeart/2018/2/layout/IconVerticalSolidList"/>
    <dgm:cxn modelId="{0C05BB94-F4F5-4521-A357-19C5FFF5D950}" type="presParOf" srcId="{2992B6F4-3FEB-4785-8F5C-2A3A3BE93C4F}" destId="{7B9347F2-1B08-4960-8101-E3D307E9100C}" srcOrd="0" destOrd="0" presId="urn:microsoft.com/office/officeart/2018/2/layout/IconVerticalSolidList"/>
    <dgm:cxn modelId="{9D04E037-0E34-4ED9-ADF0-132BA1487373}" type="presParOf" srcId="{2992B6F4-3FEB-4785-8F5C-2A3A3BE93C4F}" destId="{7EADCFDC-78D8-494C-99A3-47B51B56E2C2}" srcOrd="1" destOrd="0" presId="urn:microsoft.com/office/officeart/2018/2/layout/IconVerticalSolidList"/>
    <dgm:cxn modelId="{784CE56F-5D1B-4650-981E-B296A71DA889}" type="presParOf" srcId="{2992B6F4-3FEB-4785-8F5C-2A3A3BE93C4F}" destId="{026D59C9-735C-44D4-A5F4-7EE4075709A5}" srcOrd="2" destOrd="0" presId="urn:microsoft.com/office/officeart/2018/2/layout/IconVerticalSolidList"/>
    <dgm:cxn modelId="{D39F20DC-209E-4CC9-B0A4-181B692116B1}" type="presParOf" srcId="{2992B6F4-3FEB-4785-8F5C-2A3A3BE93C4F}" destId="{DD3E9B4F-C04D-4534-A51F-34DABD676797}"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6795E74-4C7A-44D8-AF5C-A118AE87BC84}">
      <dsp:nvSpPr>
        <dsp:cNvPr id="0" name=""/>
        <dsp:cNvSpPr/>
      </dsp:nvSpPr>
      <dsp:spPr>
        <a:xfrm>
          <a:off x="0" y="8205"/>
          <a:ext cx="4381571" cy="110351"/>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7CE9449-8135-492E-B78E-451C4E047F89}">
      <dsp:nvSpPr>
        <dsp:cNvPr id="0" name=""/>
        <dsp:cNvSpPr/>
      </dsp:nvSpPr>
      <dsp:spPr>
        <a:xfrm>
          <a:off x="33381" y="33034"/>
          <a:ext cx="60693" cy="60693"/>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86226E-9AF4-4861-BCAC-7D8A4408E209}">
      <dsp:nvSpPr>
        <dsp:cNvPr id="0" name=""/>
        <dsp:cNvSpPr/>
      </dsp:nvSpPr>
      <dsp:spPr>
        <a:xfrm>
          <a:off x="127456" y="8205"/>
          <a:ext cx="3848062" cy="1680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35" tIns="177835" rIns="177835" bIns="177835" numCol="1" spcCol="1270" anchor="ctr" anchorCtr="0">
          <a:noAutofit/>
        </a:bodyPr>
        <a:lstStyle/>
        <a:p>
          <a:pPr marL="0" lvl="0" indent="0" algn="l" defTabSz="622300">
            <a:lnSpc>
              <a:spcPct val="100000"/>
            </a:lnSpc>
            <a:spcBef>
              <a:spcPct val="0"/>
            </a:spcBef>
            <a:spcAft>
              <a:spcPct val="35000"/>
            </a:spcAft>
            <a:buNone/>
          </a:pPr>
          <a:r>
            <a:rPr lang="nl-NL" sz="1400" kern="1200" dirty="0"/>
            <a:t>1.Uitvoering van Gebiedsagenda, de Woondeal, het Mobiliteitsplan, het Regionaal Economisch Ambitiedocument en overige documenten/agenda’s. Extra aandacht is daarbij nodig voor een integrale en domein overstijgende benadering. </a:t>
          </a:r>
          <a:endParaRPr lang="en-US" sz="1400" kern="1200" dirty="0"/>
        </a:p>
      </dsp:txBody>
      <dsp:txXfrm>
        <a:off x="127456" y="8205"/>
        <a:ext cx="3848062" cy="1680331"/>
      </dsp:txXfrm>
    </dsp:sp>
    <dsp:sp modelId="{23699BC8-8EFC-4916-B53F-352BDF601F38}">
      <dsp:nvSpPr>
        <dsp:cNvPr id="0" name=""/>
        <dsp:cNvSpPr/>
      </dsp:nvSpPr>
      <dsp:spPr>
        <a:xfrm>
          <a:off x="0" y="1875522"/>
          <a:ext cx="4381571" cy="110351"/>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F88569-6B12-4AB5-9DE5-929A7AE77011}">
      <dsp:nvSpPr>
        <dsp:cNvPr id="0" name=""/>
        <dsp:cNvSpPr/>
      </dsp:nvSpPr>
      <dsp:spPr>
        <a:xfrm>
          <a:off x="33381" y="1900351"/>
          <a:ext cx="60693" cy="60693"/>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D268B75-2EC3-4445-995E-40B9C2F8E4A1}">
      <dsp:nvSpPr>
        <dsp:cNvPr id="0" name=""/>
        <dsp:cNvSpPr/>
      </dsp:nvSpPr>
      <dsp:spPr>
        <a:xfrm>
          <a:off x="73795" y="1875522"/>
          <a:ext cx="3955385" cy="1680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35" tIns="177835" rIns="177835" bIns="177835" numCol="1" spcCol="1270" anchor="ctr" anchorCtr="0">
          <a:noAutofit/>
        </a:bodyPr>
        <a:lstStyle/>
        <a:p>
          <a:pPr marL="0" lvl="0" indent="0" algn="l" defTabSz="622300">
            <a:lnSpc>
              <a:spcPct val="100000"/>
            </a:lnSpc>
            <a:spcBef>
              <a:spcPct val="0"/>
            </a:spcBef>
            <a:spcAft>
              <a:spcPct val="35000"/>
            </a:spcAft>
            <a:buNone/>
          </a:pPr>
          <a:r>
            <a:rPr lang="nl-NL" sz="1400" kern="1200" dirty="0"/>
            <a:t>2. Uitvoering geven aan de contract gestuurde dienstverlening. Hier gaat het meeste geld in om. Afspraken worden met afzonderlijke en/of groepen van gemeenten middels dienstverleningsovereenkomsten (</a:t>
          </a:r>
          <a:r>
            <a:rPr lang="nl-NL" sz="1400" kern="1200" dirty="0" err="1"/>
            <a:t>DVO’s</a:t>
          </a:r>
          <a:r>
            <a:rPr lang="nl-NL" sz="1400" kern="1200" dirty="0"/>
            <a:t>) gemaakt.  </a:t>
          </a:r>
          <a:endParaRPr lang="en-US" sz="1400" kern="1200" dirty="0"/>
        </a:p>
      </dsp:txBody>
      <dsp:txXfrm>
        <a:off x="73795" y="1875522"/>
        <a:ext cx="3955385" cy="1680331"/>
      </dsp:txXfrm>
    </dsp:sp>
    <dsp:sp modelId="{7B9347F2-1B08-4960-8101-E3D307E9100C}">
      <dsp:nvSpPr>
        <dsp:cNvPr id="0" name=""/>
        <dsp:cNvSpPr/>
      </dsp:nvSpPr>
      <dsp:spPr>
        <a:xfrm>
          <a:off x="0" y="3742838"/>
          <a:ext cx="4381571" cy="11035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EADCFDC-78D8-494C-99A3-47B51B56E2C2}">
      <dsp:nvSpPr>
        <dsp:cNvPr id="0" name=""/>
        <dsp:cNvSpPr/>
      </dsp:nvSpPr>
      <dsp:spPr>
        <a:xfrm>
          <a:off x="33381" y="3767667"/>
          <a:ext cx="60693" cy="60693"/>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D3E9B4F-C04D-4534-A51F-34DABD676797}">
      <dsp:nvSpPr>
        <dsp:cNvPr id="0" name=""/>
        <dsp:cNvSpPr/>
      </dsp:nvSpPr>
      <dsp:spPr>
        <a:xfrm>
          <a:off x="127456" y="3742838"/>
          <a:ext cx="3848062" cy="168033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35" tIns="177835" rIns="177835" bIns="177835" numCol="1" spcCol="1270" anchor="ctr" anchorCtr="0">
          <a:noAutofit/>
        </a:bodyPr>
        <a:lstStyle/>
        <a:p>
          <a:pPr marL="0" lvl="0" indent="0" algn="l" defTabSz="622300">
            <a:lnSpc>
              <a:spcPct val="100000"/>
            </a:lnSpc>
            <a:spcBef>
              <a:spcPct val="0"/>
            </a:spcBef>
            <a:spcAft>
              <a:spcPct val="35000"/>
            </a:spcAft>
            <a:buNone/>
          </a:pPr>
          <a:r>
            <a:rPr lang="nl-NL" sz="1400" kern="1200" dirty="0"/>
            <a:t>3. Uitwerking van het plan om vanuit de eigen begroting bedrijfsvoering in balans te brengen met het primaire proces.</a:t>
          </a:r>
        </a:p>
        <a:p>
          <a:pPr marL="0" lvl="0" indent="0" algn="l" defTabSz="622300">
            <a:lnSpc>
              <a:spcPct val="100000"/>
            </a:lnSpc>
            <a:spcBef>
              <a:spcPct val="0"/>
            </a:spcBef>
            <a:spcAft>
              <a:spcPct val="35000"/>
            </a:spcAft>
            <a:buNone/>
          </a:pPr>
          <a:endParaRPr lang="nl-NL" sz="1400" kern="1200" dirty="0"/>
        </a:p>
      </dsp:txBody>
      <dsp:txXfrm>
        <a:off x="127456" y="3742838"/>
        <a:ext cx="3848062" cy="1680331"/>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3076575" cy="512763"/>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4021138" y="0"/>
            <a:ext cx="3076575" cy="512763"/>
          </a:xfrm>
          <a:prstGeom prst="rect">
            <a:avLst/>
          </a:prstGeom>
        </p:spPr>
        <p:txBody>
          <a:bodyPr vert="horz" lIns="91440" tIns="45720" rIns="91440" bIns="45720" rtlCol="0"/>
          <a:lstStyle>
            <a:lvl1pPr algn="r">
              <a:defRPr sz="1200"/>
            </a:lvl1pPr>
          </a:lstStyle>
          <a:p>
            <a:fld id="{D7CEB7CB-182E-41A3-9AD4-9318B28EC954}" type="datetimeFigureOut">
              <a:rPr lang="nl-NL" smtClean="0"/>
              <a:t>2-6-2024</a:t>
            </a:fld>
            <a:endParaRPr lang="nl-NL"/>
          </a:p>
        </p:txBody>
      </p:sp>
      <p:sp>
        <p:nvSpPr>
          <p:cNvPr id="4" name="Tijdelijke aanduiding voor dia-afbeelding 3"/>
          <p:cNvSpPr>
            <a:spLocks noGrp="1" noRot="1" noChangeAspect="1"/>
          </p:cNvSpPr>
          <p:nvPr>
            <p:ph type="sldImg" idx="2"/>
          </p:nvPr>
        </p:nvSpPr>
        <p:spPr>
          <a:xfrm>
            <a:off x="1246188" y="1279525"/>
            <a:ext cx="4606925" cy="34544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709613" y="4926013"/>
            <a:ext cx="5680075" cy="4029075"/>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721850"/>
            <a:ext cx="3076575" cy="51276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4021138" y="9721850"/>
            <a:ext cx="3076575" cy="512763"/>
          </a:xfrm>
          <a:prstGeom prst="rect">
            <a:avLst/>
          </a:prstGeom>
        </p:spPr>
        <p:txBody>
          <a:bodyPr vert="horz" lIns="91440" tIns="45720" rIns="91440" bIns="45720" rtlCol="0" anchor="b"/>
          <a:lstStyle>
            <a:lvl1pPr algn="r">
              <a:defRPr sz="1200"/>
            </a:lvl1pPr>
          </a:lstStyle>
          <a:p>
            <a:fld id="{74A8FF12-4591-45E7-A091-B09E43A2C4AB}" type="slidenum">
              <a:rPr lang="nl-NL" smtClean="0"/>
              <a:t>‹nr.›</a:t>
            </a:fld>
            <a:endParaRPr lang="nl-NL"/>
          </a:p>
        </p:txBody>
      </p:sp>
    </p:spTree>
    <p:extLst>
      <p:ext uri="{BB962C8B-B14F-4D97-AF65-F5344CB8AC3E}">
        <p14:creationId xmlns:p14="http://schemas.microsoft.com/office/powerpoint/2010/main" val="10913751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fld id="{74A8FF12-4591-45E7-A091-B09E43A2C4AB}" type="slidenum">
              <a:rPr lang="nl-NL" smtClean="0"/>
              <a:t>9</a:t>
            </a:fld>
            <a:endParaRPr lang="nl-NL"/>
          </a:p>
        </p:txBody>
      </p:sp>
    </p:spTree>
    <p:extLst>
      <p:ext uri="{BB962C8B-B14F-4D97-AF65-F5344CB8AC3E}">
        <p14:creationId xmlns:p14="http://schemas.microsoft.com/office/powerpoint/2010/main" val="41643564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nl-N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nl-NL"/>
          </a:p>
        </p:txBody>
      </p:sp>
      <p:sp>
        <p:nvSpPr>
          <p:cNvPr id="4" name="Date Placeholder 3"/>
          <p:cNvSpPr>
            <a:spLocks noGrp="1"/>
          </p:cNvSpPr>
          <p:nvPr>
            <p:ph type="dt" sz="half" idx="10"/>
          </p:nvPr>
        </p:nvSpPr>
        <p:spPr/>
        <p:txBody>
          <a:bodyPr/>
          <a:lstStyle/>
          <a:p>
            <a:fld id="{8F5AE088-1562-40D5-BF1F-34D8C8CBA528}" type="datetimeFigureOut">
              <a:rPr lang="nl-NL" smtClean="0"/>
              <a:t>2-6-2024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fld id="{8F5AE088-1562-40D5-BF1F-34D8C8CBA528}" type="datetimeFigureOut">
              <a:rPr lang="nl-NL" smtClean="0"/>
              <a:t>2-6-2024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nl-N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fld id="{8F5AE088-1562-40D5-BF1F-34D8C8CBA528}" type="datetimeFigureOut">
              <a:rPr lang="nl-NL" smtClean="0"/>
              <a:t>2-6-2024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10"/>
          </p:nvPr>
        </p:nvSpPr>
        <p:spPr/>
        <p:txBody>
          <a:bodyPr/>
          <a:lstStyle/>
          <a:p>
            <a:fld id="{8F5AE088-1562-40D5-BF1F-34D8C8CBA528}" type="datetimeFigureOut">
              <a:rPr lang="nl-NL" smtClean="0"/>
              <a:t>2-6-2024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nl-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5AE088-1562-40D5-BF1F-34D8C8CBA528}" type="datetimeFigureOut">
              <a:rPr lang="nl-NL" smtClean="0"/>
              <a:t>2-6-2024</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Date Placeholder 4"/>
          <p:cNvSpPr>
            <a:spLocks noGrp="1"/>
          </p:cNvSpPr>
          <p:nvPr>
            <p:ph type="dt" sz="half" idx="10"/>
          </p:nvPr>
        </p:nvSpPr>
        <p:spPr/>
        <p:txBody>
          <a:bodyPr/>
          <a:lstStyle/>
          <a:p>
            <a:fld id="{8F5AE088-1562-40D5-BF1F-34D8C8CBA528}" type="datetimeFigureOut">
              <a:rPr lang="nl-NL" smtClean="0"/>
              <a:t>2-6-2024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nl-N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7" name="Date Placeholder 6"/>
          <p:cNvSpPr>
            <a:spLocks noGrp="1"/>
          </p:cNvSpPr>
          <p:nvPr>
            <p:ph type="dt" sz="half" idx="10"/>
          </p:nvPr>
        </p:nvSpPr>
        <p:spPr/>
        <p:txBody>
          <a:bodyPr/>
          <a:lstStyle/>
          <a:p>
            <a:fld id="{8F5AE088-1562-40D5-BF1F-34D8C8CBA528}" type="datetimeFigureOut">
              <a:rPr lang="nl-NL" smtClean="0"/>
              <a:t>2-6-2024</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nl-NL"/>
          </a:p>
        </p:txBody>
      </p:sp>
      <p:sp>
        <p:nvSpPr>
          <p:cNvPr id="3" name="Date Placeholder 2"/>
          <p:cNvSpPr>
            <a:spLocks noGrp="1"/>
          </p:cNvSpPr>
          <p:nvPr>
            <p:ph type="dt" sz="half" idx="10"/>
          </p:nvPr>
        </p:nvSpPr>
        <p:spPr/>
        <p:txBody>
          <a:bodyPr/>
          <a:lstStyle/>
          <a:p>
            <a:fld id="{8F5AE088-1562-40D5-BF1F-34D8C8CBA528}" type="datetimeFigureOut">
              <a:rPr lang="nl-NL" smtClean="0"/>
              <a:t>2-6-2024</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5AE088-1562-40D5-BF1F-34D8C8CBA528}" type="datetimeFigureOut">
              <a:rPr lang="nl-NL" smtClean="0"/>
              <a:t>2-6-2024</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nl-N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5AE088-1562-40D5-BF1F-34D8C8CBA528}" type="datetimeFigureOut">
              <a:rPr lang="nl-NL" smtClean="0"/>
              <a:t>2-6-2024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nl-N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F5AE088-1562-40D5-BF1F-34D8C8CBA528}" type="datetimeFigureOut">
              <a:rPr lang="nl-NL" smtClean="0"/>
              <a:t>2-6-2024</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B73F43B6-1D57-4262-B848-20BA01738DD1}" type="slidenum">
              <a:rPr lang="nl-NL" smtClean="0"/>
              <a:t>‹nr.›</a:t>
            </a:fld>
            <a:endParaRPr lang="nl-NL"/>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nl-NL"/>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5AE088-1562-40D5-BF1F-34D8C8CBA528}" type="datetimeFigureOut">
              <a:rPr lang="nl-NL" smtClean="0"/>
              <a:t>2-6-2024</a:t>
            </a:fld>
            <a:endParaRPr lang="nl-N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3F43B6-1D57-4262-B848-20BA01738DD1}" type="slidenum">
              <a:rPr lang="nl-NL" smtClean="0"/>
              <a:t>‹nr.›</a:t>
            </a:fld>
            <a:endParaRPr lang="nl-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8" name="Rectangle 50">
            <a:extLst>
              <a:ext uri="{FF2B5EF4-FFF2-40B4-BE49-F238E27FC236}">
                <a16:creationId xmlns:a16="http://schemas.microsoft.com/office/drawing/2014/main" id="{E79A3507-B950-4DC9-83FA-681D18DB62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3"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9" name="Graphic 78">
            <a:extLst>
              <a:ext uri="{FF2B5EF4-FFF2-40B4-BE49-F238E27FC236}">
                <a16:creationId xmlns:a16="http://schemas.microsoft.com/office/drawing/2014/main" id="{E6D82619-77CA-45D8-B905-87DC658D145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5400000">
            <a:off x="1829943" y="-1851544"/>
            <a:ext cx="5486400" cy="9141714"/>
          </a:xfrm>
          <a:prstGeom prst="rect">
            <a:avLst/>
          </a:prstGeom>
        </p:spPr>
      </p:pic>
      <p:sp>
        <p:nvSpPr>
          <p:cNvPr id="2" name="Title 1"/>
          <p:cNvSpPr>
            <a:spLocks noGrp="1"/>
          </p:cNvSpPr>
          <p:nvPr>
            <p:ph type="ctrTitle"/>
          </p:nvPr>
        </p:nvSpPr>
        <p:spPr>
          <a:xfrm>
            <a:off x="107503" y="836712"/>
            <a:ext cx="9034209" cy="1721885"/>
          </a:xfrm>
        </p:spPr>
        <p:txBody>
          <a:bodyPr>
            <a:normAutofit/>
          </a:bodyPr>
          <a:lstStyle/>
          <a:p>
            <a:pPr>
              <a:lnSpc>
                <a:spcPct val="90000"/>
              </a:lnSpc>
            </a:pPr>
            <a:r>
              <a:rPr lang="nl-NL" sz="4900" dirty="0"/>
              <a:t>Jaarrekening 2023/begroting 2025</a:t>
            </a:r>
            <a:br>
              <a:rPr lang="nl-NL" sz="3400" dirty="0"/>
            </a:br>
            <a:endParaRPr lang="nl-NL" sz="3400" dirty="0"/>
          </a:p>
        </p:txBody>
      </p:sp>
      <p:pic>
        <p:nvPicPr>
          <p:cNvPr id="4" name="Afbeelding 3" descr="Afbeelding met kaart, tekst, Lettertype, atlas&#10;&#10;Automatisch gegenereerde beschrijving">
            <a:extLst>
              <a:ext uri="{FF2B5EF4-FFF2-40B4-BE49-F238E27FC236}">
                <a16:creationId xmlns:a16="http://schemas.microsoft.com/office/drawing/2014/main" id="{1FD0386D-AFA8-19A0-7BDC-5221B60F829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274" y="3268285"/>
            <a:ext cx="3863393" cy="2095890"/>
          </a:xfrm>
          <a:prstGeom prst="rect">
            <a:avLst/>
          </a:prstGeom>
        </p:spPr>
      </p:pic>
      <p:pic>
        <p:nvPicPr>
          <p:cNvPr id="6" name="Afbeelding 5" descr="Afbeelding met Lettertype, tekst, Graphics, logo&#10;&#10;Automatisch gegenereerde beschrijving">
            <a:extLst>
              <a:ext uri="{FF2B5EF4-FFF2-40B4-BE49-F238E27FC236}">
                <a16:creationId xmlns:a16="http://schemas.microsoft.com/office/drawing/2014/main" id="{466AEB84-8F72-2262-D45B-921D87A7C0D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8747" y="3268287"/>
            <a:ext cx="3879453" cy="1354281"/>
          </a:xfrm>
          <a:prstGeom prst="rect">
            <a:avLst/>
          </a:prstGeom>
        </p:spPr>
      </p:pic>
      <p:sp>
        <p:nvSpPr>
          <p:cNvPr id="80" name="Rectangle 54">
            <a:extLst>
              <a:ext uri="{FF2B5EF4-FFF2-40B4-BE49-F238E27FC236}">
                <a16:creationId xmlns:a16="http://schemas.microsoft.com/office/drawing/2014/main" id="{DC72DD6E-CF37-4BDC-8738-051CC6E9A1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054846" y="6172201"/>
            <a:ext cx="89154" cy="6858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DD6F80-966D-9853-E1E4-8261CEBFC9C4}"/>
              </a:ext>
            </a:extLst>
          </p:cNvPr>
          <p:cNvSpPr>
            <a:spLocks noGrp="1"/>
          </p:cNvSpPr>
          <p:nvPr>
            <p:ph type="title"/>
          </p:nvPr>
        </p:nvSpPr>
        <p:spPr/>
        <p:txBody>
          <a:bodyPr/>
          <a:lstStyle/>
          <a:p>
            <a:r>
              <a:rPr lang="nl-NL" dirty="0"/>
              <a:t>Hoe lopen de geldstromen?</a:t>
            </a:r>
          </a:p>
        </p:txBody>
      </p:sp>
      <p:pic>
        <p:nvPicPr>
          <p:cNvPr id="5" name="Tijdelijke aanduiding voor inhoud 4" descr="Afbeelding met tekst, schermopname, Rechthoek, Parallel&#10;&#10;Automatisch gegenereerde beschrijving">
            <a:extLst>
              <a:ext uri="{FF2B5EF4-FFF2-40B4-BE49-F238E27FC236}">
                <a16:creationId xmlns:a16="http://schemas.microsoft.com/office/drawing/2014/main" id="{DF98BB5B-7B73-E244-7AC8-113DBBAC26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4544" y="1268760"/>
            <a:ext cx="10010656" cy="5505475"/>
          </a:xfrm>
        </p:spPr>
      </p:pic>
    </p:spTree>
    <p:extLst>
      <p:ext uri="{BB962C8B-B14F-4D97-AF65-F5344CB8AC3E}">
        <p14:creationId xmlns:p14="http://schemas.microsoft.com/office/powerpoint/2010/main" val="177488134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Welke doelen zijn gepland?</a:t>
            </a:r>
          </a:p>
        </p:txBody>
      </p:sp>
      <p:sp>
        <p:nvSpPr>
          <p:cNvPr id="3" name="Content Placeholder 2"/>
          <p:cNvSpPr>
            <a:spLocks noGrp="1"/>
          </p:cNvSpPr>
          <p:nvPr>
            <p:ph idx="1"/>
          </p:nvPr>
        </p:nvSpPr>
        <p:spPr>
          <a:xfrm>
            <a:off x="395536" y="1556792"/>
            <a:ext cx="8496944" cy="5184576"/>
          </a:xfrm>
        </p:spPr>
        <p:txBody>
          <a:bodyPr>
            <a:normAutofit lnSpcReduction="10000"/>
          </a:bodyPr>
          <a:lstStyle/>
          <a:p>
            <a:pPr marL="0" indent="0">
              <a:buNone/>
            </a:pPr>
            <a:r>
              <a:rPr lang="nl-NL" sz="1800" dirty="0">
                <a:latin typeface="Roboto" panose="02000000000000000000" pitchFamily="2" charset="0"/>
                <a:ea typeface="Roboto" panose="02000000000000000000" pitchFamily="2" charset="0"/>
                <a:cs typeface="Times New Roman" panose="02020603050405020304" pitchFamily="18" charset="0"/>
              </a:rPr>
              <a:t>De Regio Rivierenland wil zorg dragen voor sterk samenwerkende overheden, ondernemers en overige partners met het doel de onderlinge relaties te versterken, de samenwerking te ondersteunen en regionale ambities en lokale opgaven te realiseren. </a:t>
            </a:r>
          </a:p>
          <a:p>
            <a:pPr marL="0" indent="0">
              <a:buNone/>
            </a:pPr>
            <a:endParaRPr lang="nl-NL" sz="1800" dirty="0">
              <a:latin typeface="Roboto" panose="02000000000000000000" pitchFamily="2" charset="0"/>
              <a:ea typeface="Roboto" panose="02000000000000000000" pitchFamily="2" charset="0"/>
              <a:cs typeface="Times New Roman" panose="02020603050405020304" pitchFamily="18" charset="0"/>
            </a:endParaRPr>
          </a:p>
          <a:p>
            <a:pPr marL="0" indent="0">
              <a:buNone/>
            </a:pPr>
            <a:r>
              <a:rPr lang="nl-NL" sz="1800" dirty="0">
                <a:latin typeface="Roboto" panose="02000000000000000000" pitchFamily="2" charset="0"/>
                <a:ea typeface="Roboto" panose="02000000000000000000" pitchFamily="2" charset="0"/>
                <a:cs typeface="Times New Roman" panose="02020603050405020304" pitchFamily="18" charset="0"/>
              </a:rPr>
              <a:t>Er spelen grote, complexe maatschappelijke opgaven. Zoals netcongestie, klimaatadaptatie, energietransitie, het bouwen van woningen, het behoud van de leefbaarheid in dorpen en steden en de bereikbaarheid van en binnen Rivierenland, inclusief belangrijke voorzieningen. Dat vraagt om een overkoepelende benadering en werkwijze, die nodig is om in tijden van afnemende structurele middelen voor gemeenten investeringen –publiek, privaat en gemeenschappelijke - naar de regio te krijgen. </a:t>
            </a:r>
          </a:p>
          <a:p>
            <a:pPr marL="0" indent="0">
              <a:buNone/>
            </a:pPr>
            <a:endParaRPr lang="nl-NL" sz="1800" dirty="0">
              <a:latin typeface="Roboto" panose="02000000000000000000" pitchFamily="2" charset="0"/>
              <a:ea typeface="Roboto" panose="02000000000000000000" pitchFamily="2" charset="0"/>
            </a:endParaRPr>
          </a:p>
          <a:p>
            <a:pPr marL="0" indent="0">
              <a:lnSpc>
                <a:spcPct val="107000"/>
              </a:lnSpc>
              <a:spcAft>
                <a:spcPts val="800"/>
              </a:spcAft>
              <a:buNone/>
            </a:pPr>
            <a:r>
              <a:rPr lang="nl-NL" sz="1800" dirty="0">
                <a:latin typeface="Roboto" panose="02000000000000000000" pitchFamily="2" charset="0"/>
                <a:ea typeface="Roboto" panose="02000000000000000000" pitchFamily="2" charset="0"/>
                <a:cs typeface="Times New Roman" panose="02020603050405020304" pitchFamily="18" charset="0"/>
              </a:rPr>
              <a:t>In 2024 loopt de discussie over de doorontwikkeling van de GR Regio Rivierenland, op 7 november a.s. staat hiervoor een regionale raadsinformatieavond gepland. </a:t>
            </a:r>
            <a:r>
              <a:rPr lang="nl-NL" sz="1800" kern="100" dirty="0">
                <a:effectLst/>
                <a:latin typeface="Roboto" panose="02000000000000000000" pitchFamily="2" charset="0"/>
                <a:ea typeface="Roboto" panose="02000000000000000000" pitchFamily="2" charset="0"/>
                <a:cs typeface="Times New Roman" panose="02020603050405020304" pitchFamily="18" charset="0"/>
              </a:rPr>
              <a:t>De resultaten hiervan zullen – wanneer deze afwijken van de begroting 2025  – middels een begrotingswijziging en/of startnotitie worden gewijzigd.</a:t>
            </a:r>
          </a:p>
          <a:p>
            <a:pPr marL="0" indent="0">
              <a:buNone/>
            </a:pPr>
            <a:endParaRPr lang="nl-NL" sz="1800" dirty="0">
              <a:cs typeface="Times New Roman" panose="02020603050405020304" pitchFamily="18" charset="0"/>
            </a:endParaRPr>
          </a:p>
          <a:p>
            <a:pPr marL="0" indent="0">
              <a:buNone/>
            </a:pPr>
            <a:endParaRPr lang="nl-NL" sz="24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7" name="Rectangle 35">
            <a:extLst>
              <a:ext uri="{FF2B5EF4-FFF2-40B4-BE49-F238E27FC236}">
                <a16:creationId xmlns:a16="http://schemas.microsoft.com/office/drawing/2014/main" id="{3A7E003E-EE76-4207-A774-A645C37F1D2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Freeform: Shape 37">
            <a:extLst>
              <a:ext uri="{FF2B5EF4-FFF2-40B4-BE49-F238E27FC236}">
                <a16:creationId xmlns:a16="http://schemas.microsoft.com/office/drawing/2014/main" id="{FBD77573-9EF2-4C35-8285-A1CF6FBB0EA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4133778" cy="6858000"/>
          </a:xfrm>
          <a:custGeom>
            <a:avLst/>
            <a:gdLst>
              <a:gd name="connsiteX0" fmla="*/ 5511704 w 5511704"/>
              <a:gd name="connsiteY0" fmla="*/ 0 h 6886576"/>
              <a:gd name="connsiteX1" fmla="*/ 1008599 w 5511704"/>
              <a:gd name="connsiteY1" fmla="*/ 0 h 6886576"/>
              <a:gd name="connsiteX2" fmla="*/ 1310975 w 5511704"/>
              <a:gd name="connsiteY2" fmla="*/ 110728 h 6886576"/>
              <a:gd name="connsiteX3" fmla="*/ 1267362 w 5511704"/>
              <a:gd name="connsiteY3" fmla="*/ 135731 h 6886576"/>
              <a:gd name="connsiteX4" fmla="*/ 1005692 w 5511704"/>
              <a:gd name="connsiteY4" fmla="*/ 71437 h 6886576"/>
              <a:gd name="connsiteX5" fmla="*/ 953358 w 5511704"/>
              <a:gd name="connsiteY5" fmla="*/ 89297 h 6886576"/>
              <a:gd name="connsiteX6" fmla="*/ 979525 w 5511704"/>
              <a:gd name="connsiteY6" fmla="*/ 164307 h 6886576"/>
              <a:gd name="connsiteX7" fmla="*/ 1092915 w 5511704"/>
              <a:gd name="connsiteY7" fmla="*/ 192882 h 6886576"/>
              <a:gd name="connsiteX8" fmla="*/ 1270270 w 5511704"/>
              <a:gd name="connsiteY8" fmla="*/ 375047 h 6886576"/>
              <a:gd name="connsiteX9" fmla="*/ 1002784 w 5511704"/>
              <a:gd name="connsiteY9" fmla="*/ 353615 h 6886576"/>
              <a:gd name="connsiteX10" fmla="*/ 956265 w 5511704"/>
              <a:gd name="connsiteY10" fmla="*/ 396479 h 6886576"/>
              <a:gd name="connsiteX11" fmla="*/ 938820 w 5511704"/>
              <a:gd name="connsiteY11" fmla="*/ 453629 h 6886576"/>
              <a:gd name="connsiteX12" fmla="*/ 860319 w 5511704"/>
              <a:gd name="connsiteY12" fmla="*/ 360759 h 6886576"/>
              <a:gd name="connsiteX13" fmla="*/ 793447 w 5511704"/>
              <a:gd name="connsiteY13" fmla="*/ 335757 h 6886576"/>
              <a:gd name="connsiteX14" fmla="*/ 773095 w 5511704"/>
              <a:gd name="connsiteY14" fmla="*/ 417910 h 6886576"/>
              <a:gd name="connsiteX15" fmla="*/ 834151 w 5511704"/>
              <a:gd name="connsiteY15" fmla="*/ 507206 h 6886576"/>
              <a:gd name="connsiteX16" fmla="*/ 996969 w 5511704"/>
              <a:gd name="connsiteY16" fmla="*/ 560785 h 6886576"/>
              <a:gd name="connsiteX17" fmla="*/ 822522 w 5511704"/>
              <a:gd name="connsiteY17" fmla="*/ 560785 h 6886576"/>
              <a:gd name="connsiteX18" fmla="*/ 621908 w 5511704"/>
              <a:gd name="connsiteY18" fmla="*/ 525066 h 6886576"/>
              <a:gd name="connsiteX19" fmla="*/ 409664 w 5511704"/>
              <a:gd name="connsiteY19" fmla="*/ 535781 h 6886576"/>
              <a:gd name="connsiteX20" fmla="*/ 209049 w 5511704"/>
              <a:gd name="connsiteY20" fmla="*/ 464344 h 6886576"/>
              <a:gd name="connsiteX21" fmla="*/ 5527 w 5511704"/>
              <a:gd name="connsiteY21" fmla="*/ 467916 h 6886576"/>
              <a:gd name="connsiteX22" fmla="*/ 906838 w 5511704"/>
              <a:gd name="connsiteY22" fmla="*/ 914400 h 6886576"/>
              <a:gd name="connsiteX23" fmla="*/ 863226 w 5511704"/>
              <a:gd name="connsiteY23" fmla="*/ 925116 h 6886576"/>
              <a:gd name="connsiteX24" fmla="*/ 805077 w 5511704"/>
              <a:gd name="connsiteY24" fmla="*/ 953691 h 6886576"/>
              <a:gd name="connsiteX25" fmla="*/ 848689 w 5511704"/>
              <a:gd name="connsiteY25" fmla="*/ 1010841 h 6886576"/>
              <a:gd name="connsiteX26" fmla="*/ 1084193 w 5511704"/>
              <a:gd name="connsiteY26" fmla="*/ 1117997 h 6886576"/>
              <a:gd name="connsiteX27" fmla="*/ 1142342 w 5511704"/>
              <a:gd name="connsiteY27" fmla="*/ 1225153 h 6886576"/>
              <a:gd name="connsiteX28" fmla="*/ 1069655 w 5511704"/>
              <a:gd name="connsiteY28" fmla="*/ 1214438 h 6886576"/>
              <a:gd name="connsiteX29" fmla="*/ 1005692 w 5511704"/>
              <a:gd name="connsiteY29" fmla="*/ 1235869 h 6886576"/>
              <a:gd name="connsiteX30" fmla="*/ 1031858 w 5511704"/>
              <a:gd name="connsiteY30" fmla="*/ 1371600 h 6886576"/>
              <a:gd name="connsiteX31" fmla="*/ 1366216 w 5511704"/>
              <a:gd name="connsiteY31" fmla="*/ 1546622 h 6886576"/>
              <a:gd name="connsiteX32" fmla="*/ 1395290 w 5511704"/>
              <a:gd name="connsiteY32" fmla="*/ 1603772 h 6886576"/>
              <a:gd name="connsiteX33" fmla="*/ 1354586 w 5511704"/>
              <a:gd name="connsiteY33" fmla="*/ 1643063 h 6886576"/>
              <a:gd name="connsiteX34" fmla="*/ 1247011 w 5511704"/>
              <a:gd name="connsiteY34" fmla="*/ 1664494 h 6886576"/>
              <a:gd name="connsiteX35" fmla="*/ 1398198 w 5511704"/>
              <a:gd name="connsiteY35" fmla="*/ 1857375 h 6886576"/>
              <a:gd name="connsiteX36" fmla="*/ 1453440 w 5511704"/>
              <a:gd name="connsiteY36" fmla="*/ 1910954 h 6886576"/>
              <a:gd name="connsiteX37" fmla="*/ 1549386 w 5511704"/>
              <a:gd name="connsiteY37" fmla="*/ 1993106 h 6886576"/>
              <a:gd name="connsiteX38" fmla="*/ 1549386 w 5511704"/>
              <a:gd name="connsiteY38" fmla="*/ 2021681 h 6886576"/>
              <a:gd name="connsiteX39" fmla="*/ 1421458 w 5511704"/>
              <a:gd name="connsiteY39" fmla="*/ 2110978 h 6886576"/>
              <a:gd name="connsiteX40" fmla="*/ 1188861 w 5511704"/>
              <a:gd name="connsiteY40" fmla="*/ 2085976 h 6886576"/>
              <a:gd name="connsiteX41" fmla="*/ 1531941 w 5511704"/>
              <a:gd name="connsiteY41" fmla="*/ 2218135 h 6886576"/>
              <a:gd name="connsiteX42" fmla="*/ 421293 w 5511704"/>
              <a:gd name="connsiteY42" fmla="*/ 1900238 h 6886576"/>
              <a:gd name="connsiteX43" fmla="*/ 491072 w 5511704"/>
              <a:gd name="connsiteY43" fmla="*/ 1982391 h 6886576"/>
              <a:gd name="connsiteX44" fmla="*/ 880671 w 5511704"/>
              <a:gd name="connsiteY44" fmla="*/ 2200276 h 6886576"/>
              <a:gd name="connsiteX45" fmla="*/ 991154 w 5511704"/>
              <a:gd name="connsiteY45" fmla="*/ 2336007 h 6886576"/>
              <a:gd name="connsiteX46" fmla="*/ 1107453 w 5511704"/>
              <a:gd name="connsiteY46" fmla="*/ 2411016 h 6886576"/>
              <a:gd name="connsiteX47" fmla="*/ 1270270 w 5511704"/>
              <a:gd name="connsiteY47" fmla="*/ 2411016 h 6886576"/>
              <a:gd name="connsiteX48" fmla="*/ 1386568 w 5511704"/>
              <a:gd name="connsiteY48" fmla="*/ 2528889 h 6886576"/>
              <a:gd name="connsiteX49" fmla="*/ 1267362 w 5511704"/>
              <a:gd name="connsiteY49" fmla="*/ 2553891 h 6886576"/>
              <a:gd name="connsiteX50" fmla="*/ 1127805 w 5511704"/>
              <a:gd name="connsiteY50" fmla="*/ 2536032 h 6886576"/>
              <a:gd name="connsiteX51" fmla="*/ 970802 w 5511704"/>
              <a:gd name="connsiteY51" fmla="*/ 2575322 h 6886576"/>
              <a:gd name="connsiteX52" fmla="*/ 825429 w 5511704"/>
              <a:gd name="connsiteY52" fmla="*/ 2543176 h 6886576"/>
              <a:gd name="connsiteX53" fmla="*/ 650982 w 5511704"/>
              <a:gd name="connsiteY53" fmla="*/ 2564607 h 6886576"/>
              <a:gd name="connsiteX54" fmla="*/ 595740 w 5511704"/>
              <a:gd name="connsiteY54" fmla="*/ 2703909 h 6886576"/>
              <a:gd name="connsiteX55" fmla="*/ 578296 w 5511704"/>
              <a:gd name="connsiteY55" fmla="*/ 2714626 h 6886576"/>
              <a:gd name="connsiteX56" fmla="*/ 255568 w 5511704"/>
              <a:gd name="connsiteY56" fmla="*/ 2936081 h 6886576"/>
              <a:gd name="connsiteX57" fmla="*/ 165437 w 5511704"/>
              <a:gd name="connsiteY57" fmla="*/ 2953941 h 6886576"/>
              <a:gd name="connsiteX58" fmla="*/ 697501 w 5511704"/>
              <a:gd name="connsiteY58" fmla="*/ 3343275 h 6886576"/>
              <a:gd name="connsiteX59" fmla="*/ 339884 w 5511704"/>
              <a:gd name="connsiteY59" fmla="*/ 3243263 h 6886576"/>
              <a:gd name="connsiteX60" fmla="*/ 290458 w 5511704"/>
              <a:gd name="connsiteY60" fmla="*/ 3407569 h 6886576"/>
              <a:gd name="connsiteX61" fmla="*/ 459090 w 5511704"/>
              <a:gd name="connsiteY61" fmla="*/ 3554016 h 6886576"/>
              <a:gd name="connsiteX62" fmla="*/ 520147 w 5511704"/>
              <a:gd name="connsiteY62" fmla="*/ 3843338 h 6886576"/>
              <a:gd name="connsiteX63" fmla="*/ 491072 w 5511704"/>
              <a:gd name="connsiteY63" fmla="*/ 4107657 h 6886576"/>
              <a:gd name="connsiteX64" fmla="*/ 418386 w 5511704"/>
              <a:gd name="connsiteY64" fmla="*/ 4189810 h 6886576"/>
              <a:gd name="connsiteX65" fmla="*/ 313718 w 5511704"/>
              <a:gd name="connsiteY65" fmla="*/ 4339829 h 6886576"/>
              <a:gd name="connsiteX66" fmla="*/ 249753 w 5511704"/>
              <a:gd name="connsiteY66" fmla="*/ 4432698 h 6886576"/>
              <a:gd name="connsiteX67" fmla="*/ 25879 w 5511704"/>
              <a:gd name="connsiteY67" fmla="*/ 4396979 h 6886576"/>
              <a:gd name="connsiteX68" fmla="*/ 325347 w 5511704"/>
              <a:gd name="connsiteY68" fmla="*/ 4632722 h 6886576"/>
              <a:gd name="connsiteX69" fmla="*/ 84029 w 5511704"/>
              <a:gd name="connsiteY69" fmla="*/ 4604147 h 6886576"/>
              <a:gd name="connsiteX70" fmla="*/ 5527 w 5511704"/>
              <a:gd name="connsiteY70" fmla="*/ 4622007 h 6886576"/>
              <a:gd name="connsiteX71" fmla="*/ 49139 w 5511704"/>
              <a:gd name="connsiteY71" fmla="*/ 4697016 h 6886576"/>
              <a:gd name="connsiteX72" fmla="*/ 226494 w 5511704"/>
              <a:gd name="connsiteY72" fmla="*/ 4825604 h 6886576"/>
              <a:gd name="connsiteX73" fmla="*/ 592833 w 5511704"/>
              <a:gd name="connsiteY73" fmla="*/ 5175647 h 6886576"/>
              <a:gd name="connsiteX74" fmla="*/ 238123 w 5511704"/>
              <a:gd name="connsiteY74" fmla="*/ 5014913 h 6886576"/>
              <a:gd name="connsiteX75" fmla="*/ 610278 w 5511704"/>
              <a:gd name="connsiteY75" fmla="*/ 5375673 h 6886576"/>
              <a:gd name="connsiteX76" fmla="*/ 691686 w 5511704"/>
              <a:gd name="connsiteY76" fmla="*/ 5497116 h 6886576"/>
              <a:gd name="connsiteX77" fmla="*/ 860319 w 5511704"/>
              <a:gd name="connsiteY77" fmla="*/ 5793582 h 6886576"/>
              <a:gd name="connsiteX78" fmla="*/ 851597 w 5511704"/>
              <a:gd name="connsiteY78" fmla="*/ 5825729 h 6886576"/>
              <a:gd name="connsiteX79" fmla="*/ 659704 w 5511704"/>
              <a:gd name="connsiteY79" fmla="*/ 5779295 h 6886576"/>
              <a:gd name="connsiteX80" fmla="*/ 909746 w 5511704"/>
              <a:gd name="connsiteY80" fmla="*/ 6029326 h 6886576"/>
              <a:gd name="connsiteX81" fmla="*/ 1168509 w 5511704"/>
              <a:gd name="connsiteY81" fmla="*/ 6222207 h 6886576"/>
              <a:gd name="connsiteX82" fmla="*/ 985339 w 5511704"/>
              <a:gd name="connsiteY82" fmla="*/ 6193632 h 6886576"/>
              <a:gd name="connsiteX83" fmla="*/ 732391 w 5511704"/>
              <a:gd name="connsiteY83" fmla="*/ 6082904 h 6886576"/>
              <a:gd name="connsiteX84" fmla="*/ 645167 w 5511704"/>
              <a:gd name="connsiteY84" fmla="*/ 6125766 h 6886576"/>
              <a:gd name="connsiteX85" fmla="*/ 883579 w 5511704"/>
              <a:gd name="connsiteY85" fmla="*/ 6307932 h 6886576"/>
              <a:gd name="connsiteX86" fmla="*/ 1020229 w 5511704"/>
              <a:gd name="connsiteY86" fmla="*/ 6393657 h 6886576"/>
              <a:gd name="connsiteX87" fmla="*/ 1075471 w 5511704"/>
              <a:gd name="connsiteY87" fmla="*/ 6457950 h 6886576"/>
              <a:gd name="connsiteX88" fmla="*/ 1232473 w 5511704"/>
              <a:gd name="connsiteY88" fmla="*/ 6686551 h 6886576"/>
              <a:gd name="connsiteX89" fmla="*/ 1592997 w 5511704"/>
              <a:gd name="connsiteY89" fmla="*/ 6886576 h 6886576"/>
              <a:gd name="connsiteX90" fmla="*/ 5511704 w 5511704"/>
              <a:gd name="connsiteY90" fmla="*/ 6886576 h 6886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5511704" h="6886576">
                <a:moveTo>
                  <a:pt x="5511704" y="0"/>
                </a:moveTo>
                <a:lnTo>
                  <a:pt x="1008599" y="0"/>
                </a:lnTo>
                <a:cubicBezTo>
                  <a:pt x="1110360" y="35719"/>
                  <a:pt x="1209214" y="78581"/>
                  <a:pt x="1310975" y="110728"/>
                </a:cubicBezTo>
                <a:cubicBezTo>
                  <a:pt x="1296437" y="146447"/>
                  <a:pt x="1281900" y="139303"/>
                  <a:pt x="1267362" y="135731"/>
                </a:cubicBezTo>
                <a:cubicBezTo>
                  <a:pt x="1180139" y="121445"/>
                  <a:pt x="1090008" y="110728"/>
                  <a:pt x="1005692" y="71437"/>
                </a:cubicBezTo>
                <a:cubicBezTo>
                  <a:pt x="985339" y="64294"/>
                  <a:pt x="962080" y="64294"/>
                  <a:pt x="953358" y="89297"/>
                </a:cubicBezTo>
                <a:cubicBezTo>
                  <a:pt x="938820" y="125016"/>
                  <a:pt x="959172" y="146447"/>
                  <a:pt x="979525" y="164307"/>
                </a:cubicBezTo>
                <a:cubicBezTo>
                  <a:pt x="1014414" y="196453"/>
                  <a:pt x="1055118" y="189310"/>
                  <a:pt x="1092915" y="192882"/>
                </a:cubicBezTo>
                <a:cubicBezTo>
                  <a:pt x="1197583" y="210741"/>
                  <a:pt x="1247011" y="260747"/>
                  <a:pt x="1270270" y="375047"/>
                </a:cubicBezTo>
                <a:cubicBezTo>
                  <a:pt x="1180139" y="328613"/>
                  <a:pt x="1090008" y="385763"/>
                  <a:pt x="1002784" y="353615"/>
                </a:cubicBezTo>
                <a:cubicBezTo>
                  <a:pt x="979525" y="346472"/>
                  <a:pt x="944635" y="357188"/>
                  <a:pt x="956265" y="396479"/>
                </a:cubicBezTo>
                <a:cubicBezTo>
                  <a:pt x="967894" y="432198"/>
                  <a:pt x="1005692" y="460772"/>
                  <a:pt x="938820" y="453629"/>
                </a:cubicBezTo>
                <a:cubicBezTo>
                  <a:pt x="889393" y="450056"/>
                  <a:pt x="874856" y="407194"/>
                  <a:pt x="860319" y="360759"/>
                </a:cubicBezTo>
                <a:cubicBezTo>
                  <a:pt x="848689" y="335757"/>
                  <a:pt x="816707" y="321469"/>
                  <a:pt x="793447" y="335757"/>
                </a:cubicBezTo>
                <a:cubicBezTo>
                  <a:pt x="764373" y="350044"/>
                  <a:pt x="773095" y="389335"/>
                  <a:pt x="773095" y="417910"/>
                </a:cubicBezTo>
                <a:cubicBezTo>
                  <a:pt x="770187" y="471488"/>
                  <a:pt x="793447" y="496491"/>
                  <a:pt x="834151" y="507206"/>
                </a:cubicBezTo>
                <a:cubicBezTo>
                  <a:pt x="883579" y="521494"/>
                  <a:pt x="933005" y="539354"/>
                  <a:pt x="996969" y="560785"/>
                </a:cubicBezTo>
                <a:cubicBezTo>
                  <a:pt x="927190" y="596503"/>
                  <a:pt x="874856" y="589360"/>
                  <a:pt x="822522" y="560785"/>
                </a:cubicBezTo>
                <a:cubicBezTo>
                  <a:pt x="758558" y="528637"/>
                  <a:pt x="674242" y="485775"/>
                  <a:pt x="621908" y="525066"/>
                </a:cubicBezTo>
                <a:cubicBezTo>
                  <a:pt x="543407" y="582216"/>
                  <a:pt x="479443" y="546497"/>
                  <a:pt x="409664" y="535781"/>
                </a:cubicBezTo>
                <a:cubicBezTo>
                  <a:pt x="264290" y="514350"/>
                  <a:pt x="354422" y="482204"/>
                  <a:pt x="209049" y="464344"/>
                </a:cubicBezTo>
                <a:cubicBezTo>
                  <a:pt x="150900" y="457200"/>
                  <a:pt x="89843" y="428625"/>
                  <a:pt x="5527" y="467916"/>
                </a:cubicBezTo>
                <a:cubicBezTo>
                  <a:pt x="386404" y="675085"/>
                  <a:pt x="566666" y="660797"/>
                  <a:pt x="906838" y="914400"/>
                </a:cubicBezTo>
                <a:cubicBezTo>
                  <a:pt x="892301" y="939404"/>
                  <a:pt x="877764" y="928688"/>
                  <a:pt x="863226" y="925116"/>
                </a:cubicBezTo>
                <a:cubicBezTo>
                  <a:pt x="839967" y="921544"/>
                  <a:pt x="810892" y="907256"/>
                  <a:pt x="805077" y="953691"/>
                </a:cubicBezTo>
                <a:cubicBezTo>
                  <a:pt x="802169" y="989410"/>
                  <a:pt x="819615" y="1007269"/>
                  <a:pt x="848689" y="1010841"/>
                </a:cubicBezTo>
                <a:cubicBezTo>
                  <a:pt x="933005" y="1025129"/>
                  <a:pt x="1008599" y="1075135"/>
                  <a:pt x="1084193" y="1117997"/>
                </a:cubicBezTo>
                <a:cubicBezTo>
                  <a:pt x="1119082" y="1135857"/>
                  <a:pt x="1156879" y="1160860"/>
                  <a:pt x="1142342" y="1225153"/>
                </a:cubicBezTo>
                <a:cubicBezTo>
                  <a:pt x="1113268" y="1243013"/>
                  <a:pt x="1092915" y="1218009"/>
                  <a:pt x="1069655" y="1214438"/>
                </a:cubicBezTo>
                <a:cubicBezTo>
                  <a:pt x="1046396" y="1210866"/>
                  <a:pt x="991154" y="1225153"/>
                  <a:pt x="1005692" y="1235869"/>
                </a:cubicBezTo>
                <a:cubicBezTo>
                  <a:pt x="1072563" y="1275159"/>
                  <a:pt x="950450" y="1371600"/>
                  <a:pt x="1031858" y="1371600"/>
                </a:cubicBezTo>
                <a:cubicBezTo>
                  <a:pt x="1165601" y="1371600"/>
                  <a:pt x="1238288" y="1543050"/>
                  <a:pt x="1366216" y="1546622"/>
                </a:cubicBezTo>
                <a:cubicBezTo>
                  <a:pt x="1386568" y="1546622"/>
                  <a:pt x="1395290" y="1578770"/>
                  <a:pt x="1395290" y="1603772"/>
                </a:cubicBezTo>
                <a:cubicBezTo>
                  <a:pt x="1395290" y="1635920"/>
                  <a:pt x="1374939" y="1639491"/>
                  <a:pt x="1354586" y="1643063"/>
                </a:cubicBezTo>
                <a:cubicBezTo>
                  <a:pt x="1322604" y="1646635"/>
                  <a:pt x="1287715" y="1603772"/>
                  <a:pt x="1247011" y="1664494"/>
                </a:cubicBezTo>
                <a:cubicBezTo>
                  <a:pt x="1322604" y="1700213"/>
                  <a:pt x="1401105" y="1735932"/>
                  <a:pt x="1398198" y="1857375"/>
                </a:cubicBezTo>
                <a:cubicBezTo>
                  <a:pt x="1398198" y="1889523"/>
                  <a:pt x="1430180" y="1903810"/>
                  <a:pt x="1453440" y="1910954"/>
                </a:cubicBezTo>
                <a:cubicBezTo>
                  <a:pt x="1494144" y="1925241"/>
                  <a:pt x="1526126" y="1946673"/>
                  <a:pt x="1549386" y="1993106"/>
                </a:cubicBezTo>
                <a:cubicBezTo>
                  <a:pt x="1549386" y="2003822"/>
                  <a:pt x="1549386" y="2010966"/>
                  <a:pt x="1549386" y="2021681"/>
                </a:cubicBezTo>
                <a:cubicBezTo>
                  <a:pt x="1543571" y="2132410"/>
                  <a:pt x="1485422" y="2128838"/>
                  <a:pt x="1421458" y="2110978"/>
                </a:cubicBezTo>
                <a:cubicBezTo>
                  <a:pt x="1345864" y="2089547"/>
                  <a:pt x="1270270" y="2046685"/>
                  <a:pt x="1188861" y="2085976"/>
                </a:cubicBezTo>
                <a:cubicBezTo>
                  <a:pt x="1302252" y="2139554"/>
                  <a:pt x="1427272" y="2143126"/>
                  <a:pt x="1531941" y="2218135"/>
                </a:cubicBezTo>
                <a:cubicBezTo>
                  <a:pt x="1142342" y="2232422"/>
                  <a:pt x="799262" y="1993106"/>
                  <a:pt x="421293" y="1900238"/>
                </a:cubicBezTo>
                <a:cubicBezTo>
                  <a:pt x="432923" y="1960960"/>
                  <a:pt x="464905" y="1975247"/>
                  <a:pt x="491072" y="1982391"/>
                </a:cubicBezTo>
                <a:cubicBezTo>
                  <a:pt x="630630" y="2028825"/>
                  <a:pt x="752743" y="2121695"/>
                  <a:pt x="880671" y="2200276"/>
                </a:cubicBezTo>
                <a:cubicBezTo>
                  <a:pt x="933005" y="2232422"/>
                  <a:pt x="970802" y="2268142"/>
                  <a:pt x="991154" y="2336007"/>
                </a:cubicBezTo>
                <a:cubicBezTo>
                  <a:pt x="1008599" y="2400300"/>
                  <a:pt x="1043489" y="2428875"/>
                  <a:pt x="1107453" y="2411016"/>
                </a:cubicBezTo>
                <a:cubicBezTo>
                  <a:pt x="1159787" y="2396729"/>
                  <a:pt x="1215029" y="2403873"/>
                  <a:pt x="1270270" y="2411016"/>
                </a:cubicBezTo>
                <a:cubicBezTo>
                  <a:pt x="1331326" y="2418160"/>
                  <a:pt x="1401105" y="2489597"/>
                  <a:pt x="1386568" y="2528889"/>
                </a:cubicBezTo>
                <a:cubicBezTo>
                  <a:pt x="1357494" y="2593182"/>
                  <a:pt x="1308067" y="2561035"/>
                  <a:pt x="1267362" y="2553891"/>
                </a:cubicBezTo>
                <a:cubicBezTo>
                  <a:pt x="1217936" y="2546748"/>
                  <a:pt x="1127805" y="2528889"/>
                  <a:pt x="1127805" y="2536032"/>
                </a:cubicBezTo>
                <a:cubicBezTo>
                  <a:pt x="1095822" y="2696766"/>
                  <a:pt x="1023136" y="2575322"/>
                  <a:pt x="970802" y="2575322"/>
                </a:cubicBezTo>
                <a:cubicBezTo>
                  <a:pt x="921375" y="2575322"/>
                  <a:pt x="871949" y="2557463"/>
                  <a:pt x="825429" y="2543176"/>
                </a:cubicBezTo>
                <a:cubicBezTo>
                  <a:pt x="764373" y="2525316"/>
                  <a:pt x="709132" y="2557463"/>
                  <a:pt x="650982" y="2564607"/>
                </a:cubicBezTo>
                <a:cubicBezTo>
                  <a:pt x="598648" y="2571751"/>
                  <a:pt x="627722" y="2664620"/>
                  <a:pt x="595740" y="2703909"/>
                </a:cubicBezTo>
                <a:cubicBezTo>
                  <a:pt x="589926" y="2714626"/>
                  <a:pt x="584111" y="2714626"/>
                  <a:pt x="578296" y="2714626"/>
                </a:cubicBezTo>
                <a:cubicBezTo>
                  <a:pt x="560851" y="2993232"/>
                  <a:pt x="255568" y="2925366"/>
                  <a:pt x="255568" y="2936081"/>
                </a:cubicBezTo>
                <a:cubicBezTo>
                  <a:pt x="229401" y="2953941"/>
                  <a:pt x="197419" y="2911079"/>
                  <a:pt x="165437" y="2953941"/>
                </a:cubicBezTo>
                <a:cubicBezTo>
                  <a:pt x="302087" y="3150394"/>
                  <a:pt x="511425" y="3196828"/>
                  <a:pt x="697501" y="3343275"/>
                </a:cubicBezTo>
                <a:cubicBezTo>
                  <a:pt x="543407" y="3393282"/>
                  <a:pt x="453275" y="3221832"/>
                  <a:pt x="339884" y="3243263"/>
                </a:cubicBezTo>
                <a:cubicBezTo>
                  <a:pt x="284643" y="3296842"/>
                  <a:pt x="450368" y="3382566"/>
                  <a:pt x="290458" y="3407569"/>
                </a:cubicBezTo>
                <a:cubicBezTo>
                  <a:pt x="360236" y="3454004"/>
                  <a:pt x="409664" y="3500439"/>
                  <a:pt x="459090" y="3554016"/>
                </a:cubicBezTo>
                <a:cubicBezTo>
                  <a:pt x="543407" y="3650457"/>
                  <a:pt x="560851" y="3714751"/>
                  <a:pt x="520147" y="3843338"/>
                </a:cubicBezTo>
                <a:cubicBezTo>
                  <a:pt x="493979" y="3929063"/>
                  <a:pt x="456183" y="4007645"/>
                  <a:pt x="491072" y="4107657"/>
                </a:cubicBezTo>
                <a:cubicBezTo>
                  <a:pt x="514332" y="4175522"/>
                  <a:pt x="505609" y="4221957"/>
                  <a:pt x="418386" y="4189810"/>
                </a:cubicBezTo>
                <a:cubicBezTo>
                  <a:pt x="325347" y="4157663"/>
                  <a:pt x="290458" y="4218386"/>
                  <a:pt x="313718" y="4339829"/>
                </a:cubicBezTo>
                <a:cubicBezTo>
                  <a:pt x="328254" y="4418410"/>
                  <a:pt x="313718" y="4443413"/>
                  <a:pt x="249753" y="4432698"/>
                </a:cubicBezTo>
                <a:cubicBezTo>
                  <a:pt x="179975" y="4421982"/>
                  <a:pt x="113103" y="4371976"/>
                  <a:pt x="25879" y="4396979"/>
                </a:cubicBezTo>
                <a:cubicBezTo>
                  <a:pt x="95658" y="4539854"/>
                  <a:pt x="243939" y="4496991"/>
                  <a:pt x="325347" y="4632722"/>
                </a:cubicBezTo>
                <a:cubicBezTo>
                  <a:pt x="229401" y="4632722"/>
                  <a:pt x="153807" y="4632722"/>
                  <a:pt x="84029" y="4604147"/>
                </a:cubicBezTo>
                <a:cubicBezTo>
                  <a:pt x="54954" y="4593433"/>
                  <a:pt x="22972" y="4579145"/>
                  <a:pt x="5527" y="4622007"/>
                </a:cubicBezTo>
                <a:cubicBezTo>
                  <a:pt x="-14826" y="4672014"/>
                  <a:pt x="25879" y="4689872"/>
                  <a:pt x="49139" y="4697016"/>
                </a:cubicBezTo>
                <a:cubicBezTo>
                  <a:pt x="116011" y="4722019"/>
                  <a:pt x="168344" y="4779170"/>
                  <a:pt x="226494" y="4825604"/>
                </a:cubicBezTo>
                <a:cubicBezTo>
                  <a:pt x="351514" y="4925616"/>
                  <a:pt x="488165" y="5011341"/>
                  <a:pt x="592833" y="5175647"/>
                </a:cubicBezTo>
                <a:cubicBezTo>
                  <a:pt x="461997" y="5132785"/>
                  <a:pt x="363144" y="5032772"/>
                  <a:pt x="238123" y="5014913"/>
                </a:cubicBezTo>
                <a:cubicBezTo>
                  <a:pt x="345700" y="5164932"/>
                  <a:pt x="482350" y="5264944"/>
                  <a:pt x="610278" y="5375673"/>
                </a:cubicBezTo>
                <a:cubicBezTo>
                  <a:pt x="648075" y="5407819"/>
                  <a:pt x="685872" y="5429250"/>
                  <a:pt x="691686" y="5497116"/>
                </a:cubicBezTo>
                <a:cubicBezTo>
                  <a:pt x="709132" y="5629276"/>
                  <a:pt x="755650" y="5736432"/>
                  <a:pt x="860319" y="5793582"/>
                </a:cubicBezTo>
                <a:cubicBezTo>
                  <a:pt x="860319" y="5793582"/>
                  <a:pt x="854504" y="5815013"/>
                  <a:pt x="851597" y="5825729"/>
                </a:cubicBezTo>
                <a:cubicBezTo>
                  <a:pt x="787632" y="5829301"/>
                  <a:pt x="738206" y="5750720"/>
                  <a:pt x="659704" y="5779295"/>
                </a:cubicBezTo>
                <a:cubicBezTo>
                  <a:pt x="738206" y="5886451"/>
                  <a:pt x="802169" y="5979319"/>
                  <a:pt x="909746" y="6029326"/>
                </a:cubicBezTo>
                <a:cubicBezTo>
                  <a:pt x="996969" y="6068616"/>
                  <a:pt x="1104545" y="6093620"/>
                  <a:pt x="1168509" y="6222207"/>
                </a:cubicBezTo>
                <a:cubicBezTo>
                  <a:pt x="1095822" y="6247210"/>
                  <a:pt x="1040581" y="6215063"/>
                  <a:pt x="985339" y="6193632"/>
                </a:cubicBezTo>
                <a:cubicBezTo>
                  <a:pt x="901023" y="6157913"/>
                  <a:pt x="816707" y="6118623"/>
                  <a:pt x="732391" y="6082904"/>
                </a:cubicBezTo>
                <a:cubicBezTo>
                  <a:pt x="700408" y="6068616"/>
                  <a:pt x="665519" y="6061472"/>
                  <a:pt x="645167" y="6125766"/>
                </a:cubicBezTo>
                <a:cubicBezTo>
                  <a:pt x="752743" y="6140053"/>
                  <a:pt x="816707" y="6225779"/>
                  <a:pt x="883579" y="6307932"/>
                </a:cubicBezTo>
                <a:cubicBezTo>
                  <a:pt x="921375" y="6354366"/>
                  <a:pt x="953358" y="6415088"/>
                  <a:pt x="1020229" y="6393657"/>
                </a:cubicBezTo>
                <a:cubicBezTo>
                  <a:pt x="1055118" y="6382942"/>
                  <a:pt x="1078378" y="6415088"/>
                  <a:pt x="1075471" y="6457950"/>
                </a:cubicBezTo>
                <a:cubicBezTo>
                  <a:pt x="1060933" y="6607970"/>
                  <a:pt x="1145250" y="6657976"/>
                  <a:pt x="1232473" y="6686551"/>
                </a:cubicBezTo>
                <a:cubicBezTo>
                  <a:pt x="1360401" y="6729413"/>
                  <a:pt x="1473792" y="6815138"/>
                  <a:pt x="1592997" y="6886576"/>
                </a:cubicBezTo>
                <a:lnTo>
                  <a:pt x="5511704" y="6886576"/>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sp>
        <p:nvSpPr>
          <p:cNvPr id="2" name="Title 1"/>
          <p:cNvSpPr>
            <a:spLocks noGrp="1"/>
          </p:cNvSpPr>
          <p:nvPr>
            <p:ph type="title"/>
          </p:nvPr>
        </p:nvSpPr>
        <p:spPr>
          <a:xfrm>
            <a:off x="628650" y="713312"/>
            <a:ext cx="2971800" cy="5431376"/>
          </a:xfrm>
        </p:spPr>
        <p:txBody>
          <a:bodyPr>
            <a:normAutofit/>
          </a:bodyPr>
          <a:lstStyle/>
          <a:p>
            <a:r>
              <a:rPr lang="nl-NL" dirty="0"/>
              <a:t>Welke prestaties zijn gepland voor 2025?</a:t>
            </a:r>
          </a:p>
        </p:txBody>
      </p:sp>
      <p:graphicFrame>
        <p:nvGraphicFramePr>
          <p:cNvPr id="5" name="Content Placeholder 2">
            <a:extLst>
              <a:ext uri="{FF2B5EF4-FFF2-40B4-BE49-F238E27FC236}">
                <a16:creationId xmlns:a16="http://schemas.microsoft.com/office/drawing/2014/main" id="{E1C197E5-F194-6DED-5F12-B1AAA222CF7B}"/>
              </a:ext>
            </a:extLst>
          </p:cNvPr>
          <p:cNvGraphicFramePr>
            <a:graphicFrameLocks noGrp="1"/>
          </p:cNvGraphicFramePr>
          <p:nvPr>
            <p:ph idx="1"/>
            <p:extLst>
              <p:ext uri="{D42A27DB-BD31-4B8C-83A1-F6EECF244321}">
                <p14:modId xmlns:p14="http://schemas.microsoft.com/office/powerpoint/2010/main" val="2565120836"/>
              </p:ext>
            </p:extLst>
          </p:nvPr>
        </p:nvGraphicFramePr>
        <p:xfrm>
          <a:off x="4133778" y="713313"/>
          <a:ext cx="4381571" cy="54313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258598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dirty="0"/>
              <a:t>Wat gaat het kosten?</a:t>
            </a:r>
          </a:p>
        </p:txBody>
      </p:sp>
      <p:pic>
        <p:nvPicPr>
          <p:cNvPr id="5" name="Tijdelijke aanduiding voor inhoud 4" descr="Afbeelding met tekst, menu, schermopname&#10;&#10;Automatisch gegenereerde beschrijving">
            <a:extLst>
              <a:ext uri="{FF2B5EF4-FFF2-40B4-BE49-F238E27FC236}">
                <a16:creationId xmlns:a16="http://schemas.microsoft.com/office/drawing/2014/main" id="{0A8B5528-0F6E-578E-C0AB-6FF6BF8C07DD}"/>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268760"/>
            <a:ext cx="9144000" cy="5400328"/>
          </a:xfr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nl-NL" dirty="0"/>
              <a:t>Waar wordt dit van betaald? </a:t>
            </a:r>
          </a:p>
        </p:txBody>
      </p:sp>
      <p:pic>
        <p:nvPicPr>
          <p:cNvPr id="5" name="Tijdelijke aanduiding voor inhoud 4" descr="Afbeelding met tekst, Lettertype, schermopname, logo">
            <a:extLst>
              <a:ext uri="{FF2B5EF4-FFF2-40B4-BE49-F238E27FC236}">
                <a16:creationId xmlns:a16="http://schemas.microsoft.com/office/drawing/2014/main" id="{BC080BAB-BE3C-F760-706C-104F10380FE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903438"/>
            <a:ext cx="9144000" cy="4954562"/>
          </a:xfrm>
        </p:spPr>
      </p:pic>
    </p:spTree>
    <p:extLst>
      <p:ext uri="{BB962C8B-B14F-4D97-AF65-F5344CB8AC3E}">
        <p14:creationId xmlns:p14="http://schemas.microsoft.com/office/powerpoint/2010/main" val="21970318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7">
            <a:extLst>
              <a:ext uri="{FF2B5EF4-FFF2-40B4-BE49-F238E27FC236}">
                <a16:creationId xmlns:a16="http://schemas.microsoft.com/office/drawing/2014/main" id="{979E27D9-03C7-44E2-9FF8-15D0C8506A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DB630B6-5837-637F-8444-D2DF2C1C2F36}"/>
              </a:ext>
            </a:extLst>
          </p:cNvPr>
          <p:cNvSpPr>
            <a:spLocks noGrp="1"/>
          </p:cNvSpPr>
          <p:nvPr>
            <p:ph type="title"/>
          </p:nvPr>
        </p:nvSpPr>
        <p:spPr>
          <a:xfrm>
            <a:off x="1" y="1772816"/>
            <a:ext cx="2483770" cy="3168352"/>
          </a:xfrm>
        </p:spPr>
        <p:txBody>
          <a:bodyPr anchor="t">
            <a:normAutofit/>
          </a:bodyPr>
          <a:lstStyle/>
          <a:p>
            <a:pPr algn="r"/>
            <a:r>
              <a:rPr lang="nl-NL" sz="3200" dirty="0"/>
              <a:t>Over welke aspecten is het nuttig om in de raden te debatteren?</a:t>
            </a:r>
          </a:p>
        </p:txBody>
      </p:sp>
      <p:sp>
        <p:nvSpPr>
          <p:cNvPr id="3" name="Tijdelijke aanduiding voor inhoud 2">
            <a:extLst>
              <a:ext uri="{FF2B5EF4-FFF2-40B4-BE49-F238E27FC236}">
                <a16:creationId xmlns:a16="http://schemas.microsoft.com/office/drawing/2014/main" id="{BA4539BC-A6F9-90D0-6CAD-7CCD47CE9EFF}"/>
              </a:ext>
            </a:extLst>
          </p:cNvPr>
          <p:cNvSpPr>
            <a:spLocks noGrp="1"/>
          </p:cNvSpPr>
          <p:nvPr>
            <p:ph idx="1"/>
          </p:nvPr>
        </p:nvSpPr>
        <p:spPr>
          <a:xfrm>
            <a:off x="2483770" y="260648"/>
            <a:ext cx="6480718" cy="6048672"/>
          </a:xfrm>
        </p:spPr>
        <p:txBody>
          <a:bodyPr anchor="t">
            <a:normAutofit fontScale="62500" lnSpcReduction="20000"/>
          </a:bodyPr>
          <a:lstStyle/>
          <a:p>
            <a:pPr>
              <a:lnSpc>
                <a:spcPct val="90000"/>
              </a:lnSpc>
              <a:tabLst>
                <a:tab pos="450215" algn="r"/>
              </a:tabLst>
            </a:pPr>
            <a:r>
              <a:rPr lang="nl-NL" sz="2600" dirty="0">
                <a:latin typeface="Roboto" panose="02000000000000000000" pitchFamily="2" charset="0"/>
                <a:cs typeface="Times New Roman" panose="02020603050405020304" pitchFamily="18" charset="0"/>
              </a:rPr>
              <a:t>Alle zienswijzen van de gemeenten vragen om eenduidige afspraken bij alle </a:t>
            </a:r>
            <a:r>
              <a:rPr lang="nl-NL" sz="2600" dirty="0" err="1">
                <a:latin typeface="Roboto" panose="02000000000000000000" pitchFamily="2" charset="0"/>
                <a:cs typeface="Times New Roman" panose="02020603050405020304" pitchFamily="18" charset="0"/>
              </a:rPr>
              <a:t>GR’en</a:t>
            </a:r>
            <a:r>
              <a:rPr lang="nl-NL" sz="2600" dirty="0">
                <a:latin typeface="Roboto" panose="02000000000000000000" pitchFamily="2" charset="0"/>
                <a:cs typeface="Times New Roman" panose="02020603050405020304" pitchFamily="18" charset="0"/>
              </a:rPr>
              <a:t> voor wat betreft indexering voor de kaderbrieven van 2026. Welke afspraken zijn dan nodig? Hoe zorgen we daarvoor?</a:t>
            </a:r>
          </a:p>
          <a:p>
            <a:pPr marL="0" indent="0">
              <a:lnSpc>
                <a:spcPct val="90000"/>
              </a:lnSpc>
              <a:buNone/>
              <a:tabLst>
                <a:tab pos="450215" algn="r"/>
              </a:tabLst>
            </a:pPr>
            <a:r>
              <a:rPr lang="nl-NL" sz="900" i="1" dirty="0">
                <a:effectLst/>
                <a:latin typeface="Roboto" panose="02000000000000000000" pitchFamily="2" charset="0"/>
                <a:ea typeface="Calibri" panose="020F0502020204030204" pitchFamily="34" charset="0"/>
                <a:cs typeface="Times New Roman" panose="02020603050405020304" pitchFamily="18" charset="0"/>
              </a:rPr>
              <a:t> </a:t>
            </a:r>
            <a:endParaRPr lang="nl-NL" sz="900" dirty="0">
              <a:effectLst/>
              <a:latin typeface="Roboto" panose="02000000000000000000" pitchFamily="2" charset="0"/>
              <a:ea typeface="Calibri" panose="020F0502020204030204" pitchFamily="34" charset="0"/>
              <a:cs typeface="Times New Roman" panose="02020603050405020304" pitchFamily="18" charset="0"/>
            </a:endParaRPr>
          </a:p>
          <a:p>
            <a:pPr>
              <a:lnSpc>
                <a:spcPct val="90000"/>
              </a:lnSpc>
              <a:tabLst>
                <a:tab pos="450215" algn="r"/>
              </a:tabLst>
            </a:pPr>
            <a:r>
              <a:rPr lang="nl-NL" sz="2600" dirty="0">
                <a:latin typeface="Roboto" panose="02000000000000000000" pitchFamily="2" charset="0"/>
                <a:cs typeface="Times New Roman" panose="02020603050405020304" pitchFamily="18" charset="0"/>
              </a:rPr>
              <a:t>Het inkoopbureau is wederom verliesgevend in 2023. Wat kan de regio hieraan verbeteren?</a:t>
            </a:r>
          </a:p>
          <a:p>
            <a:pPr marL="0" indent="0">
              <a:lnSpc>
                <a:spcPct val="90000"/>
              </a:lnSpc>
              <a:buNone/>
              <a:tabLst>
                <a:tab pos="450215" algn="r"/>
              </a:tabLst>
            </a:pPr>
            <a:endParaRPr lang="nl-NL" sz="2600" dirty="0">
              <a:latin typeface="Roboto" panose="02000000000000000000" pitchFamily="2" charset="0"/>
              <a:cs typeface="Times New Roman" panose="02020603050405020304" pitchFamily="18" charset="0"/>
            </a:endParaRPr>
          </a:p>
          <a:p>
            <a:pPr>
              <a:lnSpc>
                <a:spcPct val="90000"/>
              </a:lnSpc>
              <a:tabLst>
                <a:tab pos="450215" algn="r"/>
              </a:tabLst>
            </a:pPr>
            <a:r>
              <a:rPr lang="nl-NL" sz="2600" dirty="0">
                <a:latin typeface="Roboto" panose="02000000000000000000" pitchFamily="2" charset="0"/>
                <a:cs typeface="Times New Roman" panose="02020603050405020304" pitchFamily="18" charset="0"/>
              </a:rPr>
              <a:t>Bij de </a:t>
            </a:r>
            <a:r>
              <a:rPr lang="nl-NL" sz="2600" dirty="0" err="1">
                <a:latin typeface="Roboto" panose="02000000000000000000" pitchFamily="2" charset="0"/>
                <a:cs typeface="Times New Roman" panose="02020603050405020304" pitchFamily="18" charset="0"/>
              </a:rPr>
              <a:t>contractgestuurde</a:t>
            </a:r>
            <a:r>
              <a:rPr lang="nl-NL" sz="2600" dirty="0">
                <a:latin typeface="Roboto" panose="02000000000000000000" pitchFamily="2" charset="0"/>
                <a:cs typeface="Times New Roman" panose="02020603050405020304" pitchFamily="18" charset="0"/>
              </a:rPr>
              <a:t> dienstverlening zit het meeste geld. Hebben we als gemeenteraden hier voldoende zicht/grip op? Ook op de uitvoering?</a:t>
            </a:r>
          </a:p>
          <a:p>
            <a:pPr>
              <a:lnSpc>
                <a:spcPct val="90000"/>
              </a:lnSpc>
              <a:tabLst>
                <a:tab pos="450215" algn="r"/>
              </a:tabLst>
            </a:pPr>
            <a:endParaRPr lang="nl-NL" sz="2100" dirty="0">
              <a:latin typeface="Roboto" panose="02000000000000000000" pitchFamily="2" charset="0"/>
              <a:cs typeface="Times New Roman" panose="02020603050405020304" pitchFamily="18" charset="0"/>
            </a:endParaRPr>
          </a:p>
          <a:p>
            <a:pPr>
              <a:lnSpc>
                <a:spcPct val="90000"/>
              </a:lnSpc>
              <a:tabLst>
                <a:tab pos="450215" algn="r"/>
              </a:tabLst>
            </a:pPr>
            <a:r>
              <a:rPr lang="nl-NL" sz="2600" dirty="0">
                <a:latin typeface="Roboto" panose="02000000000000000000" pitchFamily="2" charset="0"/>
                <a:cs typeface="Times New Roman" panose="02020603050405020304" pitchFamily="18" charset="0"/>
              </a:rPr>
              <a:t>Voor de P&amp;C cyclus wordt verwezen naar het ‘informatieprotocol’. Is dat voor ons als raden afdoende of willen we nog meer sturing/aansluiting op onze agenda’s?</a:t>
            </a:r>
          </a:p>
          <a:p>
            <a:pPr>
              <a:lnSpc>
                <a:spcPct val="90000"/>
              </a:lnSpc>
              <a:tabLst>
                <a:tab pos="450215" algn="r"/>
              </a:tabLst>
            </a:pPr>
            <a:endParaRPr lang="nl-NL" sz="2600" dirty="0">
              <a:latin typeface="Roboto" panose="02000000000000000000" pitchFamily="2" charset="0"/>
              <a:cs typeface="Times New Roman" panose="02020603050405020304" pitchFamily="18" charset="0"/>
            </a:endParaRPr>
          </a:p>
          <a:p>
            <a:pPr>
              <a:lnSpc>
                <a:spcPct val="90000"/>
              </a:lnSpc>
              <a:tabLst>
                <a:tab pos="450215" algn="r"/>
              </a:tabLst>
            </a:pPr>
            <a:r>
              <a:rPr lang="nl-NL" sz="2600" dirty="0">
                <a:latin typeface="Roboto" panose="02000000000000000000" pitchFamily="2" charset="0"/>
                <a:cs typeface="Times New Roman" panose="02020603050405020304" pitchFamily="18" charset="0"/>
              </a:rPr>
              <a:t>De basishouding is terughoudendheid in nieuwe taken. Raden willen dan ook  duidelijke startnotities voordat er we starten met nieuwe samenwerkingsonderwerpen. Hoe leggen we dat vast?</a:t>
            </a:r>
          </a:p>
          <a:p>
            <a:pPr>
              <a:lnSpc>
                <a:spcPct val="90000"/>
              </a:lnSpc>
              <a:tabLst>
                <a:tab pos="450215" algn="r"/>
              </a:tabLst>
            </a:pPr>
            <a:endParaRPr lang="nl-NL" sz="2100" dirty="0">
              <a:latin typeface="Roboto" panose="02000000000000000000" pitchFamily="2" charset="0"/>
              <a:cs typeface="Times New Roman" panose="02020603050405020304" pitchFamily="18" charset="0"/>
            </a:endParaRPr>
          </a:p>
          <a:p>
            <a:pPr>
              <a:lnSpc>
                <a:spcPct val="90000"/>
              </a:lnSpc>
              <a:tabLst>
                <a:tab pos="450215" algn="r"/>
              </a:tabLst>
            </a:pPr>
            <a:r>
              <a:rPr lang="nl-NL" sz="2600" dirty="0">
                <a:latin typeface="Roboto" panose="02000000000000000000" pitchFamily="2" charset="0"/>
                <a:cs typeface="Times New Roman" panose="02020603050405020304" pitchFamily="18" charset="0"/>
              </a:rPr>
              <a:t>Alle gemeenten moeten maatregelen nemen om hun eigen begrotingen sluitend te krijgen. Uit de voorjaarsnota van het Rijk blijkt dat we niet vanaf 2026, maar al vanaf 2025 structureel minder budget ontvangen. Om te anticiperen op de afname van gemeentelijke middelen worden de gemeenschappelijke regelingen gevraagd om hun aandeel hierin te nemen. Daar is bij deze begroting nog geen rekening gehouden</a:t>
            </a:r>
          </a:p>
          <a:p>
            <a:pPr>
              <a:lnSpc>
                <a:spcPct val="90000"/>
              </a:lnSpc>
              <a:tabLst>
                <a:tab pos="450215" algn="r"/>
              </a:tabLst>
            </a:pPr>
            <a:endParaRPr lang="nl-NL" sz="2600" dirty="0">
              <a:latin typeface="Roboto" panose="02000000000000000000" pitchFamily="2" charset="0"/>
              <a:cs typeface="Times New Roman" panose="02020603050405020304" pitchFamily="18" charset="0"/>
            </a:endParaRPr>
          </a:p>
          <a:p>
            <a:pPr>
              <a:lnSpc>
                <a:spcPct val="90000"/>
              </a:lnSpc>
              <a:tabLst>
                <a:tab pos="450215" algn="r"/>
              </a:tabLst>
            </a:pPr>
            <a:r>
              <a:rPr lang="nl-NL" sz="2600" dirty="0">
                <a:latin typeface="Roboto" panose="02000000000000000000" pitchFamily="2" charset="0"/>
                <a:cs typeface="Times New Roman" panose="02020603050405020304" pitchFamily="18" charset="0"/>
              </a:rPr>
              <a:t>Hoe krijgen we van de doelen en prestaties in de begroting 2026 (nog) duidelijker (en kort en bondig) geformuleerd?</a:t>
            </a:r>
          </a:p>
          <a:p>
            <a:pPr>
              <a:lnSpc>
                <a:spcPct val="90000"/>
              </a:lnSpc>
              <a:tabLst>
                <a:tab pos="450215" algn="r"/>
              </a:tabLst>
            </a:pPr>
            <a:endParaRPr lang="nl-NL" sz="2600" dirty="0">
              <a:latin typeface="Roboto" panose="02000000000000000000" pitchFamily="2" charset="0"/>
              <a:cs typeface="Times New Roman" panose="02020603050405020304" pitchFamily="18" charset="0"/>
            </a:endParaRPr>
          </a:p>
          <a:p>
            <a:pPr>
              <a:lnSpc>
                <a:spcPct val="90000"/>
              </a:lnSpc>
              <a:tabLst>
                <a:tab pos="450215" algn="r"/>
              </a:tabLst>
            </a:pPr>
            <a:r>
              <a:rPr lang="nl-NL" sz="2600" dirty="0">
                <a:latin typeface="Roboto" panose="02000000000000000000" pitchFamily="2" charset="0"/>
                <a:cs typeface="Times New Roman" panose="02020603050405020304" pitchFamily="18" charset="0"/>
              </a:rPr>
              <a:t>Nog andere aandachtspunten?</a:t>
            </a:r>
          </a:p>
          <a:p>
            <a:pPr>
              <a:lnSpc>
                <a:spcPct val="90000"/>
              </a:lnSpc>
              <a:tabLst>
                <a:tab pos="450215" algn="r"/>
              </a:tabLst>
            </a:pPr>
            <a:endParaRPr lang="nl-NL" sz="2600" dirty="0">
              <a:latin typeface="Roboto" panose="02000000000000000000" pitchFamily="2" charset="0"/>
              <a:cs typeface="Times New Roman" panose="02020603050405020304" pitchFamily="18" charset="0"/>
            </a:endParaRPr>
          </a:p>
          <a:p>
            <a:pPr>
              <a:lnSpc>
                <a:spcPct val="90000"/>
              </a:lnSpc>
            </a:pPr>
            <a:endParaRPr lang="nl-NL" sz="2600" dirty="0">
              <a:latin typeface="Roboto" panose="02000000000000000000" pitchFamily="2" charset="0"/>
              <a:ea typeface="Calibri" panose="020F0502020204030204" pitchFamily="34" charset="0"/>
              <a:cs typeface="Times New Roman" panose="02020603050405020304" pitchFamily="18" charset="0"/>
            </a:endParaRPr>
          </a:p>
          <a:p>
            <a:pPr>
              <a:lnSpc>
                <a:spcPct val="90000"/>
              </a:lnSpc>
            </a:pPr>
            <a:endParaRPr lang="nl-NL" sz="900" dirty="0">
              <a:effectLst/>
              <a:latin typeface="Roboto" panose="02000000000000000000" pitchFamily="2" charset="0"/>
              <a:ea typeface="Calibri" panose="020F0502020204030204" pitchFamily="34" charset="0"/>
              <a:cs typeface="Times New Roman" panose="02020603050405020304" pitchFamily="18" charset="0"/>
            </a:endParaRPr>
          </a:p>
          <a:p>
            <a:pPr>
              <a:lnSpc>
                <a:spcPct val="90000"/>
              </a:lnSpc>
            </a:pPr>
            <a:endParaRPr lang="nl-NL" sz="900" dirty="0"/>
          </a:p>
        </p:txBody>
      </p:sp>
      <p:sp>
        <p:nvSpPr>
          <p:cNvPr id="14" name="Rectangle 9">
            <a:extLst>
              <a:ext uri="{FF2B5EF4-FFF2-40B4-BE49-F238E27FC236}">
                <a16:creationId xmlns:a16="http://schemas.microsoft.com/office/drawing/2014/main" id="{EEBF1590-3B36-48EE-A89D-3B6F3CB256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9144000" cy="456773"/>
          </a:xfrm>
          <a:prstGeom prst="rect">
            <a:avLst/>
          </a:prstGeom>
          <a:gradFill>
            <a:gsLst>
              <a:gs pos="0">
                <a:schemeClr val="accent1"/>
              </a:gs>
              <a:gs pos="100000">
                <a:schemeClr val="accent1">
                  <a:lumMod val="5000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C8F6C8C-AB5A-4548-942D-E3FD40ACB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028950" y="6400799"/>
            <a:ext cx="6115048" cy="456772"/>
          </a:xfrm>
          <a:prstGeom prst="rect">
            <a:avLst/>
          </a:prstGeom>
          <a:gradFill>
            <a:gsLst>
              <a:gs pos="0">
                <a:srgbClr val="000000">
                  <a:alpha val="76000"/>
                </a:srgbClr>
              </a:gs>
              <a:gs pos="100000">
                <a:schemeClr val="accent1"/>
              </a:gs>
            </a:gsLst>
            <a:lin ang="17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00941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9C749C-820B-D04A-2BA9-E821AA27D485}"/>
              </a:ext>
            </a:extLst>
          </p:cNvPr>
          <p:cNvSpPr>
            <a:spLocks noGrp="1"/>
          </p:cNvSpPr>
          <p:nvPr>
            <p:ph type="title"/>
          </p:nvPr>
        </p:nvSpPr>
        <p:spPr/>
        <p:txBody>
          <a:bodyPr>
            <a:normAutofit fontScale="90000"/>
          </a:bodyPr>
          <a:lstStyle/>
          <a:p>
            <a:r>
              <a:rPr lang="nl-NL" sz="4400" dirty="0"/>
              <a:t>Vragen om kaf van koren te scheiden</a:t>
            </a:r>
            <a:endParaRPr lang="nl-NL" dirty="0"/>
          </a:p>
        </p:txBody>
      </p:sp>
      <p:sp>
        <p:nvSpPr>
          <p:cNvPr id="3" name="Tijdelijke aanduiding voor inhoud 2">
            <a:extLst>
              <a:ext uri="{FF2B5EF4-FFF2-40B4-BE49-F238E27FC236}">
                <a16:creationId xmlns:a16="http://schemas.microsoft.com/office/drawing/2014/main" id="{590415DF-AF30-7910-F4EE-229DD24C2361}"/>
              </a:ext>
            </a:extLst>
          </p:cNvPr>
          <p:cNvSpPr>
            <a:spLocks noGrp="1"/>
          </p:cNvSpPr>
          <p:nvPr>
            <p:ph idx="1"/>
          </p:nvPr>
        </p:nvSpPr>
        <p:spPr>
          <a:xfrm>
            <a:off x="457200" y="1340768"/>
            <a:ext cx="8291264" cy="4785395"/>
          </a:xfrm>
        </p:spPr>
        <p:txBody>
          <a:bodyPr>
            <a:normAutofit fontScale="70000" lnSpcReduction="20000"/>
          </a:bodyPr>
          <a:lstStyle/>
          <a:p>
            <a:pPr marL="0" indent="0">
              <a:lnSpc>
                <a:spcPct val="90000"/>
              </a:lnSpc>
              <a:buNone/>
            </a:pPr>
            <a:r>
              <a:rPr lang="nl-NL" sz="3200" u="sng" dirty="0"/>
              <a:t>Jaarrekening 2023</a:t>
            </a:r>
          </a:p>
          <a:p>
            <a:pPr marL="514350" indent="-514350">
              <a:lnSpc>
                <a:spcPct val="90000"/>
              </a:lnSpc>
              <a:buFont typeface="+mj-lt"/>
              <a:buAutoNum type="arabicPeriod"/>
            </a:pPr>
            <a:r>
              <a:rPr lang="nl-NL" sz="3200" dirty="0"/>
              <a:t>Welk beeld op hoofdlijnen geeft de jaarrekening ons?</a:t>
            </a:r>
          </a:p>
          <a:p>
            <a:pPr marL="514350" indent="-514350">
              <a:lnSpc>
                <a:spcPct val="90000"/>
              </a:lnSpc>
              <a:buFont typeface="+mj-lt"/>
              <a:buAutoNum type="arabicPeriod"/>
            </a:pPr>
            <a:r>
              <a:rPr lang="nl-NL" sz="3200" dirty="0"/>
              <a:t>Welke doelen zijn gehaald?</a:t>
            </a:r>
          </a:p>
          <a:p>
            <a:pPr marL="514350" indent="-514350">
              <a:lnSpc>
                <a:spcPct val="90000"/>
              </a:lnSpc>
              <a:buFont typeface="+mj-lt"/>
              <a:buAutoNum type="arabicPeriod"/>
            </a:pPr>
            <a:r>
              <a:rPr lang="nl-NL" sz="3200" dirty="0"/>
              <a:t>Welke prestaties zijn geleverd?</a:t>
            </a:r>
          </a:p>
          <a:p>
            <a:pPr marL="514350" indent="-514350">
              <a:lnSpc>
                <a:spcPct val="90000"/>
              </a:lnSpc>
              <a:buFont typeface="+mj-lt"/>
              <a:buAutoNum type="arabicPeriod"/>
            </a:pPr>
            <a:r>
              <a:rPr lang="nl-NL" sz="3200" dirty="0"/>
              <a:t>Wat heeft het gekost?</a:t>
            </a:r>
          </a:p>
          <a:p>
            <a:pPr marL="514350" indent="-514350">
              <a:lnSpc>
                <a:spcPct val="90000"/>
              </a:lnSpc>
              <a:buFont typeface="+mj-lt"/>
              <a:buAutoNum type="arabicPeriod"/>
            </a:pPr>
            <a:r>
              <a:rPr lang="nl-NL" sz="3200" dirty="0"/>
              <a:t>Wat is het oordeel van de accountant over rechtmatigheid, doeltreffendheid en doelmatigheid?</a:t>
            </a:r>
          </a:p>
          <a:p>
            <a:pPr marL="514350" indent="-514350">
              <a:lnSpc>
                <a:spcPct val="90000"/>
              </a:lnSpc>
              <a:buFont typeface="+mj-lt"/>
              <a:buAutoNum type="arabicPeriod"/>
            </a:pPr>
            <a:r>
              <a:rPr lang="nl-NL" sz="3200" dirty="0"/>
              <a:t>Over welke aspecten is het nuttig om in de raden te debatteren?</a:t>
            </a:r>
          </a:p>
          <a:p>
            <a:pPr marL="0" indent="0">
              <a:lnSpc>
                <a:spcPct val="90000"/>
              </a:lnSpc>
              <a:buNone/>
            </a:pPr>
            <a:endParaRPr lang="nl-NL" sz="3200" u="sng" dirty="0"/>
          </a:p>
          <a:p>
            <a:pPr marL="0" indent="0">
              <a:lnSpc>
                <a:spcPct val="90000"/>
              </a:lnSpc>
              <a:buNone/>
            </a:pPr>
            <a:r>
              <a:rPr lang="nl-NL" sz="3200" u="sng" dirty="0"/>
              <a:t>Begroting 2025</a:t>
            </a:r>
          </a:p>
          <a:p>
            <a:pPr marL="514350" indent="-514350">
              <a:lnSpc>
                <a:spcPct val="90000"/>
              </a:lnSpc>
              <a:buFont typeface="+mj-lt"/>
              <a:buAutoNum type="arabicPeriod" startAt="7"/>
            </a:pPr>
            <a:r>
              <a:rPr lang="nl-NL" sz="3200" dirty="0"/>
              <a:t>Wat is het beeld op hoofdlijnen van de begroting?</a:t>
            </a:r>
          </a:p>
          <a:p>
            <a:pPr marL="514350" indent="-514350">
              <a:lnSpc>
                <a:spcPct val="90000"/>
              </a:lnSpc>
              <a:buFont typeface="+mj-lt"/>
              <a:buAutoNum type="arabicPeriod" startAt="7"/>
            </a:pPr>
            <a:r>
              <a:rPr lang="nl-NL" sz="3200" dirty="0"/>
              <a:t>Welke doelen zijn gepland?</a:t>
            </a:r>
          </a:p>
          <a:p>
            <a:pPr marL="514350" indent="-514350">
              <a:lnSpc>
                <a:spcPct val="90000"/>
              </a:lnSpc>
              <a:buFont typeface="+mj-lt"/>
              <a:buAutoNum type="arabicPeriod" startAt="7"/>
            </a:pPr>
            <a:r>
              <a:rPr lang="nl-NL" sz="3200" dirty="0"/>
              <a:t>Welke prestaties moeten daartoe worden geleverd?</a:t>
            </a:r>
          </a:p>
          <a:p>
            <a:pPr marL="514350" indent="-514350">
              <a:lnSpc>
                <a:spcPct val="90000"/>
              </a:lnSpc>
              <a:buFont typeface="+mj-lt"/>
              <a:buAutoNum type="arabicPeriod" startAt="7"/>
            </a:pPr>
            <a:r>
              <a:rPr lang="nl-NL" sz="3200" dirty="0"/>
              <a:t>Wat gaat het kosten?</a:t>
            </a:r>
          </a:p>
          <a:p>
            <a:pPr marL="514350" indent="-514350">
              <a:lnSpc>
                <a:spcPct val="90000"/>
              </a:lnSpc>
              <a:buFont typeface="+mj-lt"/>
              <a:buAutoNum type="arabicPeriod" startAt="7"/>
            </a:pPr>
            <a:r>
              <a:rPr lang="nl-NL" sz="3200" dirty="0"/>
              <a:t>Over welke aspecten is het nuttig om in de raden te debatteren?</a:t>
            </a:r>
          </a:p>
          <a:p>
            <a:pPr marL="514350" indent="-514350">
              <a:lnSpc>
                <a:spcPct val="90000"/>
              </a:lnSpc>
              <a:buFont typeface="+mj-lt"/>
              <a:buAutoNum type="arabicPeriod"/>
            </a:pPr>
            <a:endParaRPr lang="nl-NL" sz="3200" dirty="0"/>
          </a:p>
          <a:p>
            <a:endParaRPr lang="nl-NL" dirty="0"/>
          </a:p>
        </p:txBody>
      </p:sp>
    </p:spTree>
    <p:extLst>
      <p:ext uri="{BB962C8B-B14F-4D97-AF65-F5344CB8AC3E}">
        <p14:creationId xmlns:p14="http://schemas.microsoft.com/office/powerpoint/2010/main" val="1378661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45A240-845F-F04B-3630-8ECFD10DB084}"/>
              </a:ext>
            </a:extLst>
          </p:cNvPr>
          <p:cNvSpPr>
            <a:spLocks noGrp="1"/>
          </p:cNvSpPr>
          <p:nvPr>
            <p:ph type="title"/>
          </p:nvPr>
        </p:nvSpPr>
        <p:spPr>
          <a:xfrm>
            <a:off x="0" y="274638"/>
            <a:ext cx="9144000" cy="1143000"/>
          </a:xfrm>
        </p:spPr>
        <p:txBody>
          <a:bodyPr>
            <a:normAutofit fontScale="90000"/>
          </a:bodyPr>
          <a:lstStyle/>
          <a:p>
            <a:r>
              <a:rPr lang="en-US" sz="4400" kern="1200" dirty="0">
                <a:solidFill>
                  <a:schemeClr val="tx1"/>
                </a:solidFill>
                <a:latin typeface="+mj-lt"/>
                <a:ea typeface="+mj-ea"/>
                <a:cs typeface="+mj-cs"/>
              </a:rPr>
              <a:t> </a:t>
            </a:r>
            <a:r>
              <a:rPr lang="en-US" sz="4400" kern="1200" dirty="0" err="1">
                <a:solidFill>
                  <a:schemeClr val="tx1"/>
                </a:solidFill>
                <a:latin typeface="+mj-lt"/>
                <a:ea typeface="+mj-ea"/>
                <a:cs typeface="+mj-cs"/>
              </a:rPr>
              <a:t>Beeld</a:t>
            </a:r>
            <a:r>
              <a:rPr lang="en-US" sz="4400" kern="1200" dirty="0">
                <a:solidFill>
                  <a:schemeClr val="tx1"/>
                </a:solidFill>
                <a:latin typeface="+mj-lt"/>
                <a:ea typeface="+mj-ea"/>
                <a:cs typeface="+mj-cs"/>
              </a:rPr>
              <a:t> van de </a:t>
            </a:r>
            <a:r>
              <a:rPr lang="en-US" sz="4400" kern="1200" dirty="0" err="1">
                <a:solidFill>
                  <a:schemeClr val="tx1"/>
                </a:solidFill>
                <a:latin typeface="+mj-lt"/>
                <a:ea typeface="+mj-ea"/>
                <a:cs typeface="+mj-cs"/>
              </a:rPr>
              <a:t>jaarrekening</a:t>
            </a:r>
            <a:r>
              <a:rPr lang="en-US" sz="4400" kern="1200" dirty="0">
                <a:solidFill>
                  <a:schemeClr val="tx1"/>
                </a:solidFill>
                <a:latin typeface="+mj-lt"/>
                <a:ea typeface="+mj-ea"/>
                <a:cs typeface="+mj-cs"/>
              </a:rPr>
              <a:t> op </a:t>
            </a:r>
            <a:r>
              <a:rPr lang="en-US" sz="4400" kern="1200" dirty="0" err="1">
                <a:solidFill>
                  <a:schemeClr val="tx1"/>
                </a:solidFill>
                <a:latin typeface="+mj-lt"/>
                <a:ea typeface="+mj-ea"/>
                <a:cs typeface="+mj-cs"/>
              </a:rPr>
              <a:t>hoofdlijnen</a:t>
            </a:r>
            <a:endParaRPr lang="nl-NL" dirty="0"/>
          </a:p>
        </p:txBody>
      </p:sp>
      <p:pic>
        <p:nvPicPr>
          <p:cNvPr id="5" name="Tijdelijke aanduiding voor inhoud 4" descr="Afbeelding met tekst, schermopname, diagram, lijn&#10;&#10;Automatisch gegenereerde beschrijving">
            <a:extLst>
              <a:ext uri="{FF2B5EF4-FFF2-40B4-BE49-F238E27FC236}">
                <a16:creationId xmlns:a16="http://schemas.microsoft.com/office/drawing/2014/main" id="{A97580D4-E889-D137-C878-41476870F4B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4311" y="1772816"/>
            <a:ext cx="9161104" cy="3402695"/>
          </a:xfrm>
          <a:prstGeom prst="rect">
            <a:avLst/>
          </a:prstGeom>
        </p:spPr>
      </p:pic>
    </p:spTree>
    <p:extLst>
      <p:ext uri="{BB962C8B-B14F-4D97-AF65-F5344CB8AC3E}">
        <p14:creationId xmlns:p14="http://schemas.microsoft.com/office/powerpoint/2010/main" val="3180479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9144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52777" y="548640"/>
            <a:ext cx="7157553" cy="1188720"/>
          </a:xfrm>
        </p:spPr>
        <p:txBody>
          <a:bodyPr>
            <a:normAutofit/>
          </a:bodyPr>
          <a:lstStyle/>
          <a:p>
            <a:pPr>
              <a:lnSpc>
                <a:spcPct val="90000"/>
              </a:lnSpc>
            </a:pPr>
            <a:r>
              <a:rPr lang="nl-NL" sz="3700" dirty="0">
                <a:solidFill>
                  <a:schemeClr val="tx1">
                    <a:lumMod val="85000"/>
                    <a:lumOff val="15000"/>
                  </a:schemeClr>
                </a:solidFill>
              </a:rPr>
              <a:t>Welke prestaties waren gepland en welke doelen zijn gehaald in 2023?</a:t>
            </a:r>
          </a:p>
        </p:txBody>
      </p:sp>
      <p:sp>
        <p:nvSpPr>
          <p:cNvPr id="3" name="Content Placeholder 2"/>
          <p:cNvSpPr>
            <a:spLocks noGrp="1"/>
          </p:cNvSpPr>
          <p:nvPr>
            <p:ph idx="1"/>
          </p:nvPr>
        </p:nvSpPr>
        <p:spPr>
          <a:xfrm>
            <a:off x="755576" y="1844825"/>
            <a:ext cx="8064896" cy="4176464"/>
          </a:xfrm>
        </p:spPr>
        <p:txBody>
          <a:bodyPr anchor="ctr">
            <a:normAutofit/>
          </a:bodyPr>
          <a:lstStyle/>
          <a:p>
            <a:pPr marL="342900" lvl="0" indent="-342900">
              <a:lnSpc>
                <a:spcPct val="90000"/>
              </a:lnSpc>
              <a:buFont typeface="Symbol" panose="05050102010706020507" pitchFamily="18" charset="2"/>
              <a:buChar char=""/>
              <a:tabLst>
                <a:tab pos="450215" algn="r"/>
              </a:tabLst>
            </a:pP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Het Regionaal Stimuleringsfonds (RSF) is in uitvoering.</a:t>
            </a:r>
          </a:p>
          <a:p>
            <a:pPr marL="342900" lvl="0" indent="-342900">
              <a:lnSpc>
                <a:spcPct val="90000"/>
              </a:lnSpc>
              <a:buFont typeface="Symbol" panose="05050102010706020507" pitchFamily="18" charset="2"/>
              <a:buChar char=""/>
              <a:tabLst>
                <a:tab pos="450215" algn="r"/>
              </a:tabLst>
            </a:pP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De gebiedsagenda is in uitvoering. </a:t>
            </a:r>
          </a:p>
          <a:p>
            <a:pPr marL="342900" lvl="0" indent="-342900">
              <a:lnSpc>
                <a:spcPct val="90000"/>
              </a:lnSpc>
              <a:buFont typeface="Symbol" panose="05050102010706020507" pitchFamily="18" charset="2"/>
              <a:buChar char=""/>
              <a:tabLst>
                <a:tab pos="450215" algn="r"/>
              </a:tabLst>
            </a:pP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Er zijn diverse projecten uitgevoerd vanuit de Regio Deal.</a:t>
            </a:r>
          </a:p>
          <a:p>
            <a:pPr marL="342900" lvl="0" indent="-342900">
              <a:lnSpc>
                <a:spcPct val="90000"/>
              </a:lnSpc>
              <a:buFont typeface="Symbol" panose="05050102010706020507" pitchFamily="18" charset="2"/>
              <a:buChar char=""/>
              <a:tabLst>
                <a:tab pos="450215" algn="r"/>
              </a:tabLst>
            </a:pP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Er is in maart 2023 een woondeal met het Rijk gesloten.</a:t>
            </a:r>
          </a:p>
          <a:p>
            <a:pPr marL="342900" lvl="0" indent="-342900">
              <a:lnSpc>
                <a:spcPct val="90000"/>
              </a:lnSpc>
              <a:buFont typeface="Symbol" panose="05050102010706020507" pitchFamily="18" charset="2"/>
              <a:buChar char=""/>
            </a:pP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De provincie Gelderland heeft Europees en provinciaal geld beschikbaar gesteld voor de uitvoering van het Europese programma “LEADER”. LEADER zoekt en ondersteunt vernieuwende projecten die vanuit de streek zelf worden opgestart, dus vóór en dóór inwoners in onze regio. </a:t>
            </a:r>
          </a:p>
          <a:p>
            <a:pPr marL="342900" lvl="0" indent="-342900">
              <a:lnSpc>
                <a:spcPct val="90000"/>
              </a:lnSpc>
              <a:buFont typeface="Symbol" panose="05050102010706020507" pitchFamily="18" charset="2"/>
              <a:buChar char=""/>
              <a:tabLst>
                <a:tab pos="450215" algn="r"/>
              </a:tabLst>
            </a:pP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Vanuit </a:t>
            </a:r>
            <a:r>
              <a:rPr lang="nl-NL" sz="1700" dirty="0" err="1">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contractgestuurde</a:t>
            </a: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 dienstverlening zijn taken uitgevoerd, zoals Leerplicht, sociale recherche, </a:t>
            </a:r>
            <a:r>
              <a:rPr lang="nl-NL" sz="1700" dirty="0" err="1">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Versis</a:t>
            </a: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 inburgering en inkoop </a:t>
            </a:r>
            <a:r>
              <a:rPr lang="nl-NL" sz="1700" dirty="0" err="1">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Wmo</a:t>
            </a:r>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/Jeugd.   </a:t>
            </a:r>
          </a:p>
          <a:p>
            <a:pPr marL="0" indent="0">
              <a:lnSpc>
                <a:spcPct val="90000"/>
              </a:lnSpc>
              <a:buNone/>
            </a:pPr>
            <a:endParaRPr lang="nl-NL" sz="1700" dirty="0">
              <a:solidFill>
                <a:schemeClr val="tx1">
                  <a:lumMod val="85000"/>
                  <a:lumOff val="15000"/>
                </a:schemeClr>
              </a:solidFill>
            </a:endParaRPr>
          </a:p>
        </p:txBody>
      </p:sp>
      <p:sp>
        <p:nvSpPr>
          <p:cNvPr id="32" name="Freeform: Shape 31">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8439" y="5970896"/>
            <a:ext cx="7475562"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208036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9144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52777" y="548640"/>
            <a:ext cx="7157553" cy="1188720"/>
          </a:xfrm>
        </p:spPr>
        <p:txBody>
          <a:bodyPr>
            <a:normAutofit/>
          </a:bodyPr>
          <a:lstStyle/>
          <a:p>
            <a:r>
              <a:rPr lang="nl-NL" dirty="0">
                <a:solidFill>
                  <a:schemeClr val="tx1">
                    <a:lumMod val="85000"/>
                    <a:lumOff val="15000"/>
                  </a:schemeClr>
                </a:solidFill>
              </a:rPr>
              <a:t>Wat heeft het gekost?</a:t>
            </a:r>
          </a:p>
        </p:txBody>
      </p:sp>
      <p:sp>
        <p:nvSpPr>
          <p:cNvPr id="3" name="Content Placeholder 2"/>
          <p:cNvSpPr>
            <a:spLocks noGrp="1"/>
          </p:cNvSpPr>
          <p:nvPr>
            <p:ph idx="1"/>
          </p:nvPr>
        </p:nvSpPr>
        <p:spPr>
          <a:xfrm>
            <a:off x="539552" y="1700809"/>
            <a:ext cx="8280920" cy="4050988"/>
          </a:xfrm>
        </p:spPr>
        <p:txBody>
          <a:bodyPr anchor="ctr">
            <a:normAutofit/>
          </a:bodyPr>
          <a:lstStyle/>
          <a:p>
            <a:pPr>
              <a:lnSpc>
                <a:spcPct val="90000"/>
              </a:lnSpc>
            </a:pPr>
            <a:r>
              <a:rPr lang="nl-NL" sz="16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De jaarrekening laat een totale last van 7.345.000 euro zien (exclusief contract gestuurde dienstverlening 14.666.000 euro).</a:t>
            </a:r>
          </a:p>
          <a:p>
            <a:pPr marL="0" indent="0">
              <a:lnSpc>
                <a:spcPct val="90000"/>
              </a:lnSpc>
              <a:buNone/>
            </a:pPr>
            <a:endParaRPr lang="nl-NL" sz="16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endParaRPr>
          </a:p>
          <a:p>
            <a:pPr>
              <a:lnSpc>
                <a:spcPct val="90000"/>
              </a:lnSpc>
            </a:pPr>
            <a:r>
              <a:rPr lang="nl-NL" sz="16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waarvan 2.226.000 euro wordt gedekt uit (uniforme) bijdragen van de deelnemers.</a:t>
            </a:r>
            <a:endParaRPr lang="nl-NL" sz="1600" dirty="0">
              <a:solidFill>
                <a:schemeClr val="tx1">
                  <a:lumMod val="85000"/>
                  <a:lumOff val="15000"/>
                </a:schemeClr>
              </a:solidFill>
              <a:latin typeface="Roboto" panose="02000000000000000000" pitchFamily="2" charset="0"/>
              <a:ea typeface="Calibri" panose="020F0502020204030204" pitchFamily="34" charset="0"/>
              <a:cs typeface="Times New Roman" panose="02020603050405020304" pitchFamily="18" charset="0"/>
            </a:endParaRPr>
          </a:p>
          <a:p>
            <a:pPr marL="0" indent="0">
              <a:lnSpc>
                <a:spcPct val="90000"/>
              </a:lnSpc>
              <a:buNone/>
            </a:pPr>
            <a:endParaRPr lang="nl-NL" sz="16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endParaRPr>
          </a:p>
          <a:p>
            <a:pPr>
              <a:lnSpc>
                <a:spcPct val="90000"/>
              </a:lnSpc>
            </a:pPr>
            <a:r>
              <a:rPr lang="nl-NL" sz="16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De concept jaarstukken 2023 sluiten met een positief resultaat van 108.000 euro (inclusief contract gestuurde dienstverlening).</a:t>
            </a:r>
          </a:p>
          <a:p>
            <a:pPr marL="0" indent="0">
              <a:lnSpc>
                <a:spcPct val="90000"/>
              </a:lnSpc>
              <a:buNone/>
            </a:pPr>
            <a:endParaRPr lang="nl-NL" sz="16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endParaRPr>
          </a:p>
          <a:p>
            <a:pPr>
              <a:lnSpc>
                <a:spcPct val="90000"/>
              </a:lnSpc>
            </a:pPr>
            <a:r>
              <a:rPr lang="nl-NL" sz="16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Uit de bijlage in de jaarstukken blijkt dat er voorgesteld wordt om een bedrag van 65.000 euro aan de deelnemende gemeenten uit te keren (uniforme bijdrage) en het restant (DVO) aan de betreffende deelnemende gemeenten.</a:t>
            </a:r>
          </a:p>
          <a:p>
            <a:pPr marL="0" indent="0">
              <a:lnSpc>
                <a:spcPct val="90000"/>
              </a:lnSpc>
              <a:buNone/>
            </a:pPr>
            <a:endParaRPr lang="nl-NL" sz="1600" dirty="0">
              <a:solidFill>
                <a:schemeClr val="tx1">
                  <a:lumMod val="85000"/>
                  <a:lumOff val="15000"/>
                </a:schemeClr>
              </a:solidFill>
            </a:endParaRPr>
          </a:p>
        </p:txBody>
      </p:sp>
      <p:sp>
        <p:nvSpPr>
          <p:cNvPr id="19" name="Freeform: Shape 18">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8439" y="5970896"/>
            <a:ext cx="7475562"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71729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9144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52777" y="548640"/>
            <a:ext cx="7157553" cy="1188720"/>
          </a:xfrm>
        </p:spPr>
        <p:txBody>
          <a:bodyPr>
            <a:normAutofit/>
          </a:bodyPr>
          <a:lstStyle/>
          <a:p>
            <a:r>
              <a:rPr lang="nl-NL" dirty="0">
                <a:solidFill>
                  <a:schemeClr val="tx1">
                    <a:lumMod val="85000"/>
                    <a:lumOff val="15000"/>
                  </a:schemeClr>
                </a:solidFill>
              </a:rPr>
              <a:t>Zijn er risico’s ?</a:t>
            </a:r>
          </a:p>
        </p:txBody>
      </p:sp>
      <p:sp>
        <p:nvSpPr>
          <p:cNvPr id="3" name="Content Placeholder 2"/>
          <p:cNvSpPr>
            <a:spLocks noGrp="1"/>
          </p:cNvSpPr>
          <p:nvPr>
            <p:ph idx="1"/>
          </p:nvPr>
        </p:nvSpPr>
        <p:spPr>
          <a:xfrm>
            <a:off x="467544" y="1556793"/>
            <a:ext cx="8424936" cy="4195004"/>
          </a:xfrm>
        </p:spPr>
        <p:txBody>
          <a:bodyPr anchor="ctr">
            <a:normAutofit/>
          </a:bodyPr>
          <a:lstStyle/>
          <a:p>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Door Regio Rivierenland zijn in het verleden de risico’s in beeld gebracht. De algemene reserve bedraagt 474.000 euro en wordt ingezet bij tekorten.</a:t>
            </a:r>
          </a:p>
          <a:p>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De omvang van die reserve is volgens het dagelijks bestuur voldoende voor het afdekken van de risico’s.</a:t>
            </a:r>
          </a:p>
          <a:p>
            <a:r>
              <a:rPr lang="nl-NL" sz="1700" dirty="0">
                <a:solidFill>
                  <a:schemeClr val="tx1">
                    <a:lumMod val="85000"/>
                    <a:lumOff val="15000"/>
                  </a:schemeClr>
                </a:solidFill>
                <a:latin typeface="Roboto" panose="02000000000000000000" pitchFamily="2" charset="0"/>
                <a:ea typeface="Calibri" panose="020F0502020204030204" pitchFamily="34" charset="0"/>
                <a:cs typeface="Times New Roman" panose="02020603050405020304" pitchFamily="18" charset="0"/>
              </a:rPr>
              <a:t>De contract gestuurde dienstverlening is in principe met afspraken in </a:t>
            </a:r>
            <a:r>
              <a:rPr lang="nl-NL" sz="1700" dirty="0" err="1">
                <a:solidFill>
                  <a:schemeClr val="tx1">
                    <a:lumMod val="85000"/>
                    <a:lumOff val="15000"/>
                  </a:schemeClr>
                </a:solidFill>
                <a:latin typeface="Roboto" panose="02000000000000000000" pitchFamily="2" charset="0"/>
                <a:ea typeface="Calibri" panose="020F0502020204030204" pitchFamily="34" charset="0"/>
                <a:cs typeface="Times New Roman" panose="02020603050405020304" pitchFamily="18" charset="0"/>
              </a:rPr>
              <a:t>DVO’s</a:t>
            </a:r>
            <a:r>
              <a:rPr lang="nl-NL" sz="1700" dirty="0">
                <a:solidFill>
                  <a:schemeClr val="tx1">
                    <a:lumMod val="85000"/>
                    <a:lumOff val="15000"/>
                  </a:schemeClr>
                </a:solidFill>
                <a:latin typeface="Roboto" panose="02000000000000000000" pitchFamily="2" charset="0"/>
                <a:ea typeface="Calibri" panose="020F0502020204030204" pitchFamily="34" charset="0"/>
                <a:cs typeface="Times New Roman" panose="02020603050405020304" pitchFamily="18" charset="0"/>
              </a:rPr>
              <a:t> kostendekkend.</a:t>
            </a:r>
          </a:p>
          <a:p>
            <a:r>
              <a:rPr lang="nl-NL" sz="1700" dirty="0">
                <a:solidFill>
                  <a:schemeClr val="tx1">
                    <a:lumMod val="85000"/>
                    <a:lumOff val="15000"/>
                  </a:schemeClr>
                </a:solidFill>
                <a:latin typeface="Roboto" panose="02000000000000000000" pitchFamily="2" charset="0"/>
                <a:ea typeface="Calibri" panose="020F0502020204030204" pitchFamily="34" charset="0"/>
                <a:cs typeface="Times New Roman" panose="02020603050405020304" pitchFamily="18" charset="0"/>
              </a:rPr>
              <a:t>Het inkoopbureau is daarbij wel een risico (toch overschrijding budget).</a:t>
            </a:r>
          </a:p>
          <a:p>
            <a:r>
              <a:rPr lang="nl-NL" sz="1700" dirty="0">
                <a:solidFill>
                  <a:schemeClr val="tx1">
                    <a:lumMod val="85000"/>
                    <a:lumOff val="15000"/>
                  </a:schemeClr>
                </a:solidFill>
                <a:latin typeface="Roboto" panose="02000000000000000000" pitchFamily="2" charset="0"/>
                <a:ea typeface="Calibri" panose="020F0502020204030204" pitchFamily="34" charset="0"/>
                <a:cs typeface="Times New Roman" panose="02020603050405020304" pitchFamily="18" charset="0"/>
              </a:rPr>
              <a:t>Ook bij inburgering is door de deelnemende gemeenten in de loop van het jaar extra budget beschikbaar gesteld om de uitvoering te verbeteren.</a:t>
            </a:r>
          </a:p>
          <a:p>
            <a:r>
              <a:rPr lang="nl-NL" sz="1700" dirty="0">
                <a:solidFill>
                  <a:schemeClr val="tx1">
                    <a:lumMod val="85000"/>
                    <a:lumOff val="15000"/>
                  </a:schemeClr>
                </a:solidFill>
                <a:effectLst/>
                <a:latin typeface="Roboto" panose="02000000000000000000" pitchFamily="2" charset="0"/>
                <a:ea typeface="Calibri" panose="020F0502020204030204" pitchFamily="34" charset="0"/>
                <a:cs typeface="Times New Roman" panose="02020603050405020304" pitchFamily="18" charset="0"/>
              </a:rPr>
              <a:t>Bij WMO/Jeugd wordt gewerkt aan de verdere professionalisering van het leveranciersmanagement en contractbeheer met een focus op data gestuurd werken. Wat dit gaat ‘opleveren’ is nog niet duidelijk.</a:t>
            </a:r>
          </a:p>
          <a:p>
            <a:pPr marL="0" indent="0">
              <a:buNone/>
            </a:pPr>
            <a:endParaRPr lang="nl-NL" sz="1700" dirty="0">
              <a:solidFill>
                <a:schemeClr val="tx1">
                  <a:lumMod val="85000"/>
                  <a:lumOff val="15000"/>
                </a:schemeClr>
              </a:solidFill>
            </a:endParaRPr>
          </a:p>
        </p:txBody>
      </p:sp>
      <p:sp>
        <p:nvSpPr>
          <p:cNvPr id="19" name="Freeform: Shape 18">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8439" y="5970896"/>
            <a:ext cx="7475562"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268336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9144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52777" y="548640"/>
            <a:ext cx="7157553" cy="1188720"/>
          </a:xfrm>
        </p:spPr>
        <p:txBody>
          <a:bodyPr>
            <a:normAutofit/>
          </a:bodyPr>
          <a:lstStyle/>
          <a:p>
            <a:pPr>
              <a:lnSpc>
                <a:spcPct val="90000"/>
              </a:lnSpc>
            </a:pPr>
            <a:r>
              <a:rPr lang="nl-NL" sz="3700" dirty="0">
                <a:solidFill>
                  <a:schemeClr val="tx1">
                    <a:lumMod val="85000"/>
                    <a:lumOff val="15000"/>
                  </a:schemeClr>
                </a:solidFill>
              </a:rPr>
              <a:t> Wat is het oordeel van de accountant?</a:t>
            </a:r>
          </a:p>
        </p:txBody>
      </p:sp>
      <p:sp>
        <p:nvSpPr>
          <p:cNvPr id="3" name="Content Placeholder 2"/>
          <p:cNvSpPr>
            <a:spLocks noGrp="1"/>
          </p:cNvSpPr>
          <p:nvPr>
            <p:ph idx="1"/>
          </p:nvPr>
        </p:nvSpPr>
        <p:spPr>
          <a:xfrm>
            <a:off x="683568" y="2431765"/>
            <a:ext cx="7704856" cy="3320031"/>
          </a:xfrm>
        </p:spPr>
        <p:txBody>
          <a:bodyPr anchor="ctr">
            <a:normAutofit/>
          </a:bodyPr>
          <a:lstStyle/>
          <a:p>
            <a:pPr marL="0" indent="0">
              <a:buNone/>
            </a:pPr>
            <a:r>
              <a:rPr lang="nl-NL" sz="2800" dirty="0">
                <a:solidFill>
                  <a:schemeClr val="tx1">
                    <a:lumMod val="85000"/>
                    <a:lumOff val="15000"/>
                  </a:schemeClr>
                </a:solidFill>
              </a:rPr>
              <a:t>De accountantscontrole is nog niet afgerond, </a:t>
            </a:r>
          </a:p>
          <a:p>
            <a:pPr marL="0" indent="0">
              <a:buNone/>
            </a:pPr>
            <a:r>
              <a:rPr lang="nl-NL" sz="2800" dirty="0">
                <a:solidFill>
                  <a:schemeClr val="tx1">
                    <a:lumMod val="85000"/>
                    <a:lumOff val="15000"/>
                  </a:schemeClr>
                </a:solidFill>
              </a:rPr>
              <a:t>in juni wordt het verslag verwacht.  </a:t>
            </a:r>
          </a:p>
        </p:txBody>
      </p:sp>
      <p:sp>
        <p:nvSpPr>
          <p:cNvPr id="19" name="Freeform: Shape 18">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8439" y="5970896"/>
            <a:ext cx="7475562"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6080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C9A36457-A5F4-4103-A443-02581C0918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Shape 16">
            <a:extLst>
              <a:ext uri="{FF2B5EF4-FFF2-40B4-BE49-F238E27FC236}">
                <a16:creationId xmlns:a16="http://schemas.microsoft.com/office/drawing/2014/main" id="{DC5FB7E8-B636-40FA-BE8D-48145C0F5C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
            <a:ext cx="9144000" cy="2295238"/>
          </a:xfrm>
          <a:custGeom>
            <a:avLst/>
            <a:gdLst>
              <a:gd name="connsiteX0" fmla="*/ 12160143 w 12192000"/>
              <a:gd name="connsiteY0" fmla="*/ 831692 h 2079137"/>
              <a:gd name="connsiteX1" fmla="*/ 12159112 w 12192000"/>
              <a:gd name="connsiteY1" fmla="*/ 833361 h 2079137"/>
              <a:gd name="connsiteX2" fmla="*/ 12158912 w 12192000"/>
              <a:gd name="connsiteY2" fmla="*/ 832430 h 2079137"/>
              <a:gd name="connsiteX3" fmla="*/ 0 w 12192000"/>
              <a:gd name="connsiteY3" fmla="*/ 0 h 2079137"/>
              <a:gd name="connsiteX4" fmla="*/ 12192000 w 12192000"/>
              <a:gd name="connsiteY4" fmla="*/ 0 h 2079137"/>
              <a:gd name="connsiteX5" fmla="*/ 12192000 w 12192000"/>
              <a:gd name="connsiteY5" fmla="*/ 558063 h 2079137"/>
              <a:gd name="connsiteX6" fmla="*/ 12189259 w 12192000"/>
              <a:gd name="connsiteY6" fmla="*/ 810508 h 2079137"/>
              <a:gd name="connsiteX7" fmla="*/ 12170847 w 12192000"/>
              <a:gd name="connsiteY7" fmla="*/ 825280 h 2079137"/>
              <a:gd name="connsiteX8" fmla="*/ 12160143 w 12192000"/>
              <a:gd name="connsiteY8" fmla="*/ 831692 h 2079137"/>
              <a:gd name="connsiteX9" fmla="*/ 12163806 w 12192000"/>
              <a:gd name="connsiteY9" fmla="*/ 825759 h 2079137"/>
              <a:gd name="connsiteX10" fmla="*/ 12056557 w 12192000"/>
              <a:gd name="connsiteY10" fmla="*/ 810176 h 2079137"/>
              <a:gd name="connsiteX11" fmla="*/ 11900316 w 12192000"/>
              <a:gd name="connsiteY11" fmla="*/ 789618 h 2079137"/>
              <a:gd name="connsiteX12" fmla="*/ 11791206 w 12192000"/>
              <a:gd name="connsiteY12" fmla="*/ 824176 h 2079137"/>
              <a:gd name="connsiteX13" fmla="*/ 11659257 w 12192000"/>
              <a:gd name="connsiteY13" fmla="*/ 800841 h 2079137"/>
              <a:gd name="connsiteX14" fmla="*/ 11569789 w 12192000"/>
              <a:gd name="connsiteY14" fmla="*/ 797135 h 2079137"/>
              <a:gd name="connsiteX15" fmla="*/ 11367885 w 12192000"/>
              <a:gd name="connsiteY15" fmla="*/ 791985 h 2079137"/>
              <a:gd name="connsiteX16" fmla="*/ 11174663 w 12192000"/>
              <a:gd name="connsiteY16" fmla="*/ 788721 h 2079137"/>
              <a:gd name="connsiteX17" fmla="*/ 11068220 w 12192000"/>
              <a:gd name="connsiteY17" fmla="*/ 786994 h 2079137"/>
              <a:gd name="connsiteX18" fmla="*/ 10893266 w 12192000"/>
              <a:gd name="connsiteY18" fmla="*/ 794013 h 2079137"/>
              <a:gd name="connsiteX19" fmla="*/ 10844025 w 12192000"/>
              <a:gd name="connsiteY19" fmla="*/ 789857 h 2079137"/>
              <a:gd name="connsiteX20" fmla="*/ 10814353 w 12192000"/>
              <a:gd name="connsiteY20" fmla="*/ 789010 h 2079137"/>
              <a:gd name="connsiteX21" fmla="*/ 10748393 w 12192000"/>
              <a:gd name="connsiteY21" fmla="*/ 806738 h 2079137"/>
              <a:gd name="connsiteX22" fmla="*/ 10468256 w 12192000"/>
              <a:gd name="connsiteY22" fmla="*/ 778733 h 2079137"/>
              <a:gd name="connsiteX23" fmla="*/ 10256131 w 12192000"/>
              <a:gd name="connsiteY23" fmla="*/ 788332 h 2079137"/>
              <a:gd name="connsiteX24" fmla="*/ 10177442 w 12192000"/>
              <a:gd name="connsiteY24" fmla="*/ 777371 h 2079137"/>
              <a:gd name="connsiteX25" fmla="*/ 10006086 w 12192000"/>
              <a:gd name="connsiteY25" fmla="*/ 792651 h 2079137"/>
              <a:gd name="connsiteX26" fmla="*/ 9952382 w 12192000"/>
              <a:gd name="connsiteY26" fmla="*/ 815411 h 2079137"/>
              <a:gd name="connsiteX27" fmla="*/ 9926457 w 12192000"/>
              <a:gd name="connsiteY27" fmla="*/ 827295 h 2079137"/>
              <a:gd name="connsiteX28" fmla="*/ 9843405 w 12192000"/>
              <a:gd name="connsiteY28" fmla="*/ 867046 h 2079137"/>
              <a:gd name="connsiteX29" fmla="*/ 9830866 w 12192000"/>
              <a:gd name="connsiteY29" fmla="*/ 875047 h 2079137"/>
              <a:gd name="connsiteX30" fmla="*/ 9801807 w 12192000"/>
              <a:gd name="connsiteY30" fmla="*/ 872272 h 2079137"/>
              <a:gd name="connsiteX31" fmla="*/ 9785653 w 12192000"/>
              <a:gd name="connsiteY31" fmla="*/ 861743 h 2079137"/>
              <a:gd name="connsiteX32" fmla="*/ 9781177 w 12192000"/>
              <a:gd name="connsiteY32" fmla="*/ 864820 h 2079137"/>
              <a:gd name="connsiteX33" fmla="*/ 9768640 w 12192000"/>
              <a:gd name="connsiteY33" fmla="*/ 869379 h 2079137"/>
              <a:gd name="connsiteX34" fmla="*/ 9712211 w 12192000"/>
              <a:gd name="connsiteY34" fmla="*/ 900283 h 2079137"/>
              <a:gd name="connsiteX35" fmla="*/ 9689465 w 12192000"/>
              <a:gd name="connsiteY35" fmla="*/ 899268 h 2079137"/>
              <a:gd name="connsiteX36" fmla="*/ 9600339 w 12192000"/>
              <a:gd name="connsiteY36" fmla="*/ 922112 h 2079137"/>
              <a:gd name="connsiteX37" fmla="*/ 9582850 w 12192000"/>
              <a:gd name="connsiteY37" fmla="*/ 925510 h 2079137"/>
              <a:gd name="connsiteX38" fmla="*/ 9549638 w 12192000"/>
              <a:gd name="connsiteY38" fmla="*/ 940845 h 2079137"/>
              <a:gd name="connsiteX39" fmla="*/ 9539471 w 12192000"/>
              <a:gd name="connsiteY39" fmla="*/ 941799 h 2079137"/>
              <a:gd name="connsiteX40" fmla="*/ 9505592 w 12192000"/>
              <a:gd name="connsiteY40" fmla="*/ 955533 h 2079137"/>
              <a:gd name="connsiteX41" fmla="*/ 9432569 w 12192000"/>
              <a:gd name="connsiteY41" fmla="*/ 985377 h 2079137"/>
              <a:gd name="connsiteX42" fmla="*/ 9414216 w 12192000"/>
              <a:gd name="connsiteY42" fmla="*/ 992655 h 2079137"/>
              <a:gd name="connsiteX43" fmla="*/ 9397106 w 12192000"/>
              <a:gd name="connsiteY43" fmla="*/ 992980 h 2079137"/>
              <a:gd name="connsiteX44" fmla="*/ 9305108 w 12192000"/>
              <a:gd name="connsiteY44" fmla="*/ 1007767 h 2079137"/>
              <a:gd name="connsiteX45" fmla="*/ 9282434 w 12192000"/>
              <a:gd name="connsiteY45" fmla="*/ 1007523 h 2079137"/>
              <a:gd name="connsiteX46" fmla="*/ 9271941 w 12192000"/>
              <a:gd name="connsiteY46" fmla="*/ 1002839 h 2079137"/>
              <a:gd name="connsiteX47" fmla="*/ 9238227 w 12192000"/>
              <a:gd name="connsiteY47" fmla="*/ 1017668 h 2079137"/>
              <a:gd name="connsiteX48" fmla="*/ 9184265 w 12192000"/>
              <a:gd name="connsiteY48" fmla="*/ 1031275 h 2079137"/>
              <a:gd name="connsiteX49" fmla="*/ 9159000 w 12192000"/>
              <a:gd name="connsiteY49" fmla="*/ 1039569 h 2079137"/>
              <a:gd name="connsiteX50" fmla="*/ 9137031 w 12192000"/>
              <a:gd name="connsiteY50" fmla="*/ 1038699 h 2079137"/>
              <a:gd name="connsiteX51" fmla="*/ 9015702 w 12192000"/>
              <a:gd name="connsiteY51" fmla="*/ 1051400 h 2079137"/>
              <a:gd name="connsiteX52" fmla="*/ 8971403 w 12192000"/>
              <a:gd name="connsiteY52" fmla="*/ 1040542 h 2079137"/>
              <a:gd name="connsiteX53" fmla="*/ 8961826 w 12192000"/>
              <a:gd name="connsiteY53" fmla="*/ 1045364 h 2079137"/>
              <a:gd name="connsiteX54" fmla="*/ 8888623 w 12192000"/>
              <a:gd name="connsiteY54" fmla="*/ 1053908 h 2079137"/>
              <a:gd name="connsiteX55" fmla="*/ 8841066 w 12192000"/>
              <a:gd name="connsiteY55" fmla="*/ 1060421 h 2079137"/>
              <a:gd name="connsiteX56" fmla="*/ 8752342 w 12192000"/>
              <a:gd name="connsiteY56" fmla="*/ 1080646 h 2079137"/>
              <a:gd name="connsiteX57" fmla="*/ 8699139 w 12192000"/>
              <a:gd name="connsiteY57" fmla="*/ 1087885 h 2079137"/>
              <a:gd name="connsiteX58" fmla="*/ 8667273 w 12192000"/>
              <a:gd name="connsiteY58" fmla="*/ 1092062 h 2079137"/>
              <a:gd name="connsiteX59" fmla="*/ 8586064 w 12192000"/>
              <a:gd name="connsiteY59" fmla="*/ 1114603 h 2079137"/>
              <a:gd name="connsiteX60" fmla="*/ 8460312 w 12192000"/>
              <a:gd name="connsiteY60" fmla="*/ 1179878 h 2079137"/>
              <a:gd name="connsiteX61" fmla="*/ 8419023 w 12192000"/>
              <a:gd name="connsiteY61" fmla="*/ 1191748 h 2079137"/>
              <a:gd name="connsiteX62" fmla="*/ 8410939 w 12192000"/>
              <a:gd name="connsiteY62" fmla="*/ 1189696 h 2079137"/>
              <a:gd name="connsiteX63" fmla="*/ 8362040 w 12192000"/>
              <a:gd name="connsiteY63" fmla="*/ 1220820 h 2079137"/>
              <a:gd name="connsiteX64" fmla="*/ 8273677 w 12192000"/>
              <a:gd name="connsiteY64" fmla="*/ 1236495 h 2079137"/>
              <a:gd name="connsiteX65" fmla="*/ 8204283 w 12192000"/>
              <a:gd name="connsiteY65" fmla="*/ 1243537 h 2079137"/>
              <a:gd name="connsiteX66" fmla="*/ 8166550 w 12192000"/>
              <a:gd name="connsiteY66" fmla="*/ 1249551 h 2079137"/>
              <a:gd name="connsiteX67" fmla="*/ 8137785 w 12192000"/>
              <a:gd name="connsiteY67" fmla="*/ 1251636 h 2079137"/>
              <a:gd name="connsiteX68" fmla="*/ 8071596 w 12192000"/>
              <a:gd name="connsiteY68" fmla="*/ 1269274 h 2079137"/>
              <a:gd name="connsiteX69" fmla="*/ 7964816 w 12192000"/>
              <a:gd name="connsiteY69" fmla="*/ 1303668 h 2079137"/>
              <a:gd name="connsiteX70" fmla="*/ 7941495 w 12192000"/>
              <a:gd name="connsiteY70" fmla="*/ 1309821 h 2079137"/>
              <a:gd name="connsiteX71" fmla="*/ 7919123 w 12192000"/>
              <a:gd name="connsiteY71" fmla="*/ 1310466 h 2079137"/>
              <a:gd name="connsiteX72" fmla="*/ 7911902 w 12192000"/>
              <a:gd name="connsiteY72" fmla="*/ 1306569 h 2079137"/>
              <a:gd name="connsiteX73" fmla="*/ 7898703 w 12192000"/>
              <a:gd name="connsiteY73" fmla="*/ 1309208 h 2079137"/>
              <a:gd name="connsiteX74" fmla="*/ 7894703 w 12192000"/>
              <a:gd name="connsiteY74" fmla="*/ 1308939 h 2079137"/>
              <a:gd name="connsiteX75" fmla="*/ 7872267 w 12192000"/>
              <a:gd name="connsiteY75" fmla="*/ 1308370 h 2079137"/>
              <a:gd name="connsiteX76" fmla="*/ 7836454 w 12192000"/>
              <a:gd name="connsiteY76" fmla="*/ 1331265 h 2079137"/>
              <a:gd name="connsiteX77" fmla="*/ 7782451 w 12192000"/>
              <a:gd name="connsiteY77" fmla="*/ 1339601 h 2079137"/>
              <a:gd name="connsiteX78" fmla="*/ 7542969 w 12192000"/>
              <a:gd name="connsiteY78" fmla="*/ 1372495 h 2079137"/>
              <a:gd name="connsiteX79" fmla="*/ 7476832 w 12192000"/>
              <a:gd name="connsiteY79" fmla="*/ 1431655 h 2079137"/>
              <a:gd name="connsiteX80" fmla="*/ 7370237 w 12192000"/>
              <a:gd name="connsiteY80" fmla="*/ 1474339 h 2079137"/>
              <a:gd name="connsiteX81" fmla="*/ 7222223 w 12192000"/>
              <a:gd name="connsiteY81" fmla="*/ 1510199 h 2079137"/>
              <a:gd name="connsiteX82" fmla="*/ 7215703 w 12192000"/>
              <a:gd name="connsiteY82" fmla="*/ 1520424 h 2079137"/>
              <a:gd name="connsiteX83" fmla="*/ 7204548 w 12192000"/>
              <a:gd name="connsiteY83" fmla="*/ 1528145 h 2079137"/>
              <a:gd name="connsiteX84" fmla="*/ 7202038 w 12192000"/>
              <a:gd name="connsiteY84" fmla="*/ 1527954 h 2079137"/>
              <a:gd name="connsiteX85" fmla="*/ 7173860 w 12192000"/>
              <a:gd name="connsiteY85" fmla="*/ 1541605 h 2079137"/>
              <a:gd name="connsiteX86" fmla="*/ 7155079 w 12192000"/>
              <a:gd name="connsiteY86" fmla="*/ 1552495 h 2079137"/>
              <a:gd name="connsiteX87" fmla="*/ 7149757 w 12192000"/>
              <a:gd name="connsiteY87" fmla="*/ 1552732 h 2079137"/>
              <a:gd name="connsiteX88" fmla="*/ 7104804 w 12192000"/>
              <a:gd name="connsiteY88" fmla="*/ 1565792 h 2079137"/>
              <a:gd name="connsiteX89" fmla="*/ 7082824 w 12192000"/>
              <a:gd name="connsiteY89" fmla="*/ 1567947 h 2079137"/>
              <a:gd name="connsiteX90" fmla="*/ 7021520 w 12192000"/>
              <a:gd name="connsiteY90" fmla="*/ 1562334 h 2079137"/>
              <a:gd name="connsiteX91" fmla="*/ 6988956 w 12192000"/>
              <a:gd name="connsiteY91" fmla="*/ 1576442 h 2079137"/>
              <a:gd name="connsiteX92" fmla="*/ 6981922 w 12192000"/>
              <a:gd name="connsiteY92" fmla="*/ 1578821 h 2079137"/>
              <a:gd name="connsiteX93" fmla="*/ 6981583 w 12192000"/>
              <a:gd name="connsiteY93" fmla="*/ 1578678 h 2079137"/>
              <a:gd name="connsiteX94" fmla="*/ 6973762 w 12192000"/>
              <a:gd name="connsiteY94" fmla="*/ 1580811 h 2079137"/>
              <a:gd name="connsiteX95" fmla="*/ 6969093 w 12192000"/>
              <a:gd name="connsiteY95" fmla="*/ 1583157 h 2079137"/>
              <a:gd name="connsiteX96" fmla="*/ 6890037 w 12192000"/>
              <a:gd name="connsiteY96" fmla="*/ 1575825 h 2079137"/>
              <a:gd name="connsiteX97" fmla="*/ 6785054 w 12192000"/>
              <a:gd name="connsiteY97" fmla="*/ 1582200 h 2079137"/>
              <a:gd name="connsiteX98" fmla="*/ 6681692 w 12192000"/>
              <a:gd name="connsiteY98" fmla="*/ 1591296 h 2079137"/>
              <a:gd name="connsiteX99" fmla="*/ 6644556 w 12192000"/>
              <a:gd name="connsiteY99" fmla="*/ 1595940 h 2079137"/>
              <a:gd name="connsiteX100" fmla="*/ 6577106 w 12192000"/>
              <a:gd name="connsiteY100" fmla="*/ 1598261 h 2079137"/>
              <a:gd name="connsiteX101" fmla="*/ 6544183 w 12192000"/>
              <a:gd name="connsiteY101" fmla="*/ 1596149 h 2079137"/>
              <a:gd name="connsiteX102" fmla="*/ 6540921 w 12192000"/>
              <a:gd name="connsiteY102" fmla="*/ 1593857 h 2079137"/>
              <a:gd name="connsiteX103" fmla="*/ 6535046 w 12192000"/>
              <a:gd name="connsiteY103" fmla="*/ 1593283 h 2079137"/>
              <a:gd name="connsiteX104" fmla="*/ 6519853 w 12192000"/>
              <a:gd name="connsiteY104" fmla="*/ 1595771 h 2079137"/>
              <a:gd name="connsiteX105" fmla="*/ 6514280 w 12192000"/>
              <a:gd name="connsiteY105" fmla="*/ 1597376 h 2079137"/>
              <a:gd name="connsiteX106" fmla="*/ 6505824 w 12192000"/>
              <a:gd name="connsiteY106" fmla="*/ 1598298 h 2079137"/>
              <a:gd name="connsiteX107" fmla="*/ 6505573 w 12192000"/>
              <a:gd name="connsiteY107" fmla="*/ 1598109 h 2079137"/>
              <a:gd name="connsiteX108" fmla="*/ 6497741 w 12192000"/>
              <a:gd name="connsiteY108" fmla="*/ 1599392 h 2079137"/>
              <a:gd name="connsiteX109" fmla="*/ 6459992 w 12192000"/>
              <a:gd name="connsiteY109" fmla="*/ 1608358 h 2079137"/>
              <a:gd name="connsiteX110" fmla="*/ 6404572 w 12192000"/>
              <a:gd name="connsiteY110" fmla="*/ 1593771 h 2079137"/>
              <a:gd name="connsiteX111" fmla="*/ 6382671 w 12192000"/>
              <a:gd name="connsiteY111" fmla="*/ 1592612 h 2079137"/>
              <a:gd name="connsiteX112" fmla="*/ 6369843 w 12192000"/>
              <a:gd name="connsiteY112" fmla="*/ 1590015 h 2079137"/>
              <a:gd name="connsiteX113" fmla="*/ 6269740 w 12192000"/>
              <a:gd name="connsiteY113" fmla="*/ 1614633 h 2079137"/>
              <a:gd name="connsiteX114" fmla="*/ 6255405 w 12192000"/>
              <a:gd name="connsiteY114" fmla="*/ 1620529 h 2079137"/>
              <a:gd name="connsiteX115" fmla="*/ 6244248 w 12192000"/>
              <a:gd name="connsiteY115" fmla="*/ 1629561 h 2079137"/>
              <a:gd name="connsiteX116" fmla="*/ 6086396 w 12192000"/>
              <a:gd name="connsiteY116" fmla="*/ 1642666 h 2079137"/>
              <a:gd name="connsiteX117" fmla="*/ 5867429 w 12192000"/>
              <a:gd name="connsiteY117" fmla="*/ 1695554 h 2079137"/>
              <a:gd name="connsiteX118" fmla="*/ 5772864 w 12192000"/>
              <a:gd name="connsiteY118" fmla="*/ 1689002 h 2079137"/>
              <a:gd name="connsiteX119" fmla="*/ 5629833 w 12192000"/>
              <a:gd name="connsiteY119" fmla="*/ 1713273 h 2079137"/>
              <a:gd name="connsiteX120" fmla="*/ 5504771 w 12192000"/>
              <a:gd name="connsiteY120" fmla="*/ 1725744 h 2079137"/>
              <a:gd name="connsiteX121" fmla="*/ 5490967 w 12192000"/>
              <a:gd name="connsiteY121" fmla="*/ 1726367 h 2079137"/>
              <a:gd name="connsiteX122" fmla="*/ 5486015 w 12192000"/>
              <a:gd name="connsiteY122" fmla="*/ 1721481 h 2079137"/>
              <a:gd name="connsiteX123" fmla="*/ 5439364 w 12192000"/>
              <a:gd name="connsiteY123" fmla="*/ 1721349 h 2079137"/>
              <a:gd name="connsiteX124" fmla="*/ 5350025 w 12192000"/>
              <a:gd name="connsiteY124" fmla="*/ 1729885 h 2079137"/>
              <a:gd name="connsiteX125" fmla="*/ 5336104 w 12192000"/>
              <a:gd name="connsiteY125" fmla="*/ 1734377 h 2079137"/>
              <a:gd name="connsiteX126" fmla="*/ 5245234 w 12192000"/>
              <a:gd name="connsiteY126" fmla="*/ 1738520 h 2079137"/>
              <a:gd name="connsiteX127" fmla="*/ 5182955 w 12192000"/>
              <a:gd name="connsiteY127" fmla="*/ 1744622 h 2079137"/>
              <a:gd name="connsiteX128" fmla="*/ 5169506 w 12192000"/>
              <a:gd name="connsiteY128" fmla="*/ 1748993 h 2079137"/>
              <a:gd name="connsiteX129" fmla="*/ 5154299 w 12192000"/>
              <a:gd name="connsiteY129" fmla="*/ 1744080 h 2079137"/>
              <a:gd name="connsiteX130" fmla="*/ 5149917 w 12192000"/>
              <a:gd name="connsiteY130" fmla="*/ 1739727 h 2079137"/>
              <a:gd name="connsiteX131" fmla="*/ 5100319 w 12192000"/>
              <a:gd name="connsiteY131" fmla="*/ 1745797 h 2079137"/>
              <a:gd name="connsiteX132" fmla="*/ 5094361 w 12192000"/>
              <a:gd name="connsiteY132" fmla="*/ 1745767 h 2079137"/>
              <a:gd name="connsiteX133" fmla="*/ 5053410 w 12192000"/>
              <a:gd name="connsiteY133" fmla="*/ 1742790 h 2079137"/>
              <a:gd name="connsiteX134" fmla="*/ 4992711 w 12192000"/>
              <a:gd name="connsiteY134" fmla="*/ 1734075 h 2079137"/>
              <a:gd name="connsiteX135" fmla="*/ 4930098 w 12192000"/>
              <a:gd name="connsiteY135" fmla="*/ 1717312 h 2079137"/>
              <a:gd name="connsiteX136" fmla="*/ 4893834 w 12192000"/>
              <a:gd name="connsiteY136" fmla="*/ 1710028 h 2079137"/>
              <a:gd name="connsiteX137" fmla="*/ 4868730 w 12192000"/>
              <a:gd name="connsiteY137" fmla="*/ 1702384 h 2079137"/>
              <a:gd name="connsiteX138" fmla="*/ 4797925 w 12192000"/>
              <a:gd name="connsiteY138" fmla="*/ 1695535 h 2079137"/>
              <a:gd name="connsiteX139" fmla="*/ 4677670 w 12192000"/>
              <a:gd name="connsiteY139" fmla="*/ 1689453 h 2079137"/>
              <a:gd name="connsiteX140" fmla="*/ 4634248 w 12192000"/>
              <a:gd name="connsiteY140" fmla="*/ 1680227 h 2079137"/>
              <a:gd name="connsiteX141" fmla="*/ 4632434 w 12192000"/>
              <a:gd name="connsiteY141" fmla="*/ 1674607 h 2079137"/>
              <a:gd name="connsiteX142" fmla="*/ 4619204 w 12192000"/>
              <a:gd name="connsiteY142" fmla="*/ 1672507 h 2079137"/>
              <a:gd name="connsiteX143" fmla="*/ 4616283 w 12192000"/>
              <a:gd name="connsiteY143" fmla="*/ 1670977 h 2079137"/>
              <a:gd name="connsiteX144" fmla="*/ 4598926 w 12192000"/>
              <a:gd name="connsiteY144" fmla="*/ 1663178 h 2079137"/>
              <a:gd name="connsiteX145" fmla="*/ 4547069 w 12192000"/>
              <a:gd name="connsiteY145" fmla="*/ 1670642 h 2079137"/>
              <a:gd name="connsiteX146" fmla="*/ 4523516 w 12192000"/>
              <a:gd name="connsiteY146" fmla="*/ 1669785 h 2079137"/>
              <a:gd name="connsiteX147" fmla="*/ 4500586 w 12192000"/>
              <a:gd name="connsiteY147" fmla="*/ 1675912 h 2079137"/>
              <a:gd name="connsiteX148" fmla="*/ 4488196 w 12192000"/>
              <a:gd name="connsiteY148" fmla="*/ 1683463 h 2079137"/>
              <a:gd name="connsiteX149" fmla="*/ 4445463 w 12192000"/>
              <a:gd name="connsiteY149" fmla="*/ 1695634 h 2079137"/>
              <a:gd name="connsiteX150" fmla="*/ 4446550 w 12192000"/>
              <a:gd name="connsiteY150" fmla="*/ 1680538 h 2079137"/>
              <a:gd name="connsiteX151" fmla="*/ 4365375 w 12192000"/>
              <a:gd name="connsiteY151" fmla="*/ 1697935 h 2079137"/>
              <a:gd name="connsiteX152" fmla="*/ 4305123 w 12192000"/>
              <a:gd name="connsiteY152" fmla="*/ 1714185 h 2079137"/>
              <a:gd name="connsiteX153" fmla="*/ 4292665 w 12192000"/>
              <a:gd name="connsiteY153" fmla="*/ 1720703 h 2079137"/>
              <a:gd name="connsiteX154" fmla="*/ 4276789 w 12192000"/>
              <a:gd name="connsiteY154" fmla="*/ 1718367 h 2079137"/>
              <a:gd name="connsiteX155" fmla="*/ 4271683 w 12192000"/>
              <a:gd name="connsiteY155" fmla="*/ 1714801 h 2079137"/>
              <a:gd name="connsiteX156" fmla="*/ 4223918 w 12192000"/>
              <a:gd name="connsiteY156" fmla="*/ 1728936 h 2079137"/>
              <a:gd name="connsiteX157" fmla="*/ 4218039 w 12192000"/>
              <a:gd name="connsiteY157" fmla="*/ 1729885 h 2079137"/>
              <a:gd name="connsiteX158" fmla="*/ 4177153 w 12192000"/>
              <a:gd name="connsiteY158" fmla="*/ 1733691 h 2079137"/>
              <a:gd name="connsiteX159" fmla="*/ 4051032 w 12192000"/>
              <a:gd name="connsiteY159" fmla="*/ 1728886 h 2079137"/>
              <a:gd name="connsiteX160" fmla="*/ 4013978 w 12192000"/>
              <a:gd name="connsiteY160" fmla="*/ 1727679 h 2079137"/>
              <a:gd name="connsiteX161" fmla="*/ 3987857 w 12192000"/>
              <a:gd name="connsiteY161" fmla="*/ 1724282 h 2079137"/>
              <a:gd name="connsiteX162" fmla="*/ 3916852 w 12192000"/>
              <a:gd name="connsiteY162" fmla="*/ 1729184 h 2079137"/>
              <a:gd name="connsiteX163" fmla="*/ 3797263 w 12192000"/>
              <a:gd name="connsiteY163" fmla="*/ 1742976 h 2079137"/>
              <a:gd name="connsiteX164" fmla="*/ 3752806 w 12192000"/>
              <a:gd name="connsiteY164" fmla="*/ 1741033 h 2079137"/>
              <a:gd name="connsiteX165" fmla="*/ 3749997 w 12192000"/>
              <a:gd name="connsiteY165" fmla="*/ 1735799 h 2079137"/>
              <a:gd name="connsiteX166" fmla="*/ 3736582 w 12192000"/>
              <a:gd name="connsiteY166" fmla="*/ 1735907 h 2079137"/>
              <a:gd name="connsiteX167" fmla="*/ 3733428 w 12192000"/>
              <a:gd name="connsiteY167" fmla="*/ 1734881 h 2079137"/>
              <a:gd name="connsiteX168" fmla="*/ 3714911 w 12192000"/>
              <a:gd name="connsiteY168" fmla="*/ 1730056 h 2079137"/>
              <a:gd name="connsiteX169" fmla="*/ 3665172 w 12192000"/>
              <a:gd name="connsiteY169" fmla="*/ 1745936 h 2079137"/>
              <a:gd name="connsiteX170" fmla="*/ 3552006 w 12192000"/>
              <a:gd name="connsiteY170" fmla="*/ 1755220 h 2079137"/>
              <a:gd name="connsiteX171" fmla="*/ 3390301 w 12192000"/>
              <a:gd name="connsiteY171" fmla="*/ 1762546 h 2079137"/>
              <a:gd name="connsiteX172" fmla="*/ 3264312 w 12192000"/>
              <a:gd name="connsiteY172" fmla="*/ 1774620 h 2079137"/>
              <a:gd name="connsiteX173" fmla="*/ 3106901 w 12192000"/>
              <a:gd name="connsiteY173" fmla="*/ 1804264 h 2079137"/>
              <a:gd name="connsiteX174" fmla="*/ 2993303 w 12192000"/>
              <a:gd name="connsiteY174" fmla="*/ 1806542 h 2079137"/>
              <a:gd name="connsiteX175" fmla="*/ 2979115 w 12192000"/>
              <a:gd name="connsiteY175" fmla="*/ 1815432 h 2079137"/>
              <a:gd name="connsiteX176" fmla="*/ 2963118 w 12192000"/>
              <a:gd name="connsiteY176" fmla="*/ 1820962 h 2079137"/>
              <a:gd name="connsiteX177" fmla="*/ 2961156 w 12192000"/>
              <a:gd name="connsiteY177" fmla="*/ 1820297 h 2079137"/>
              <a:gd name="connsiteX178" fmla="*/ 2925719 w 12192000"/>
              <a:gd name="connsiteY178" fmla="*/ 1828468 h 2079137"/>
              <a:gd name="connsiteX179" fmla="*/ 2857951 w 12192000"/>
              <a:gd name="connsiteY179" fmla="*/ 1842496 h 2079137"/>
              <a:gd name="connsiteX180" fmla="*/ 2857427 w 12192000"/>
              <a:gd name="connsiteY180" fmla="*/ 1841591 h 2079137"/>
              <a:gd name="connsiteX181" fmla="*/ 2846731 w 12192000"/>
              <a:gd name="connsiteY181" fmla="*/ 1839316 h 2079137"/>
              <a:gd name="connsiteX182" fmla="*/ 2826290 w 12192000"/>
              <a:gd name="connsiteY182" fmla="*/ 1837274 h 2079137"/>
              <a:gd name="connsiteX183" fmla="*/ 2779146 w 12192000"/>
              <a:gd name="connsiteY183" fmla="*/ 1820071 h 2079137"/>
              <a:gd name="connsiteX184" fmla="*/ 2739608 w 12192000"/>
              <a:gd name="connsiteY184" fmla="*/ 1827861 h 2079137"/>
              <a:gd name="connsiteX185" fmla="*/ 2731631 w 12192000"/>
              <a:gd name="connsiteY185" fmla="*/ 1828881 h 2079137"/>
              <a:gd name="connsiteX186" fmla="*/ 2731464 w 12192000"/>
              <a:gd name="connsiteY186" fmla="*/ 1828677 h 2079137"/>
              <a:gd name="connsiteX187" fmla="*/ 2723037 w 12192000"/>
              <a:gd name="connsiteY187" fmla="*/ 1829303 h 2079137"/>
              <a:gd name="connsiteX188" fmla="*/ 2701616 w 12192000"/>
              <a:gd name="connsiteY188" fmla="*/ 1832725 h 2079137"/>
              <a:gd name="connsiteX189" fmla="*/ 2696239 w 12192000"/>
              <a:gd name="connsiteY189" fmla="*/ 1831904 h 2079137"/>
              <a:gd name="connsiteX190" fmla="*/ 2663445 w 12192000"/>
              <a:gd name="connsiteY190" fmla="*/ 1825958 h 2079137"/>
              <a:gd name="connsiteX191" fmla="*/ 2560925 w 12192000"/>
              <a:gd name="connsiteY191" fmla="*/ 1829094 h 2079137"/>
              <a:gd name="connsiteX192" fmla="*/ 2458739 w 12192000"/>
              <a:gd name="connsiteY192" fmla="*/ 1834479 h 2079137"/>
              <a:gd name="connsiteX193" fmla="*/ 2356074 w 12192000"/>
              <a:gd name="connsiteY193" fmla="*/ 1836991 h 2079137"/>
              <a:gd name="connsiteX194" fmla="*/ 2304241 w 12192000"/>
              <a:gd name="connsiteY194" fmla="*/ 1822021 h 2079137"/>
              <a:gd name="connsiteX195" fmla="*/ 2298362 w 12192000"/>
              <a:gd name="connsiteY195" fmla="*/ 1822125 h 2079137"/>
              <a:gd name="connsiteX196" fmla="*/ 2283527 w 12192000"/>
              <a:gd name="connsiteY196" fmla="*/ 1826361 h 2079137"/>
              <a:gd name="connsiteX197" fmla="*/ 2278150 w 12192000"/>
              <a:gd name="connsiteY197" fmla="*/ 1828604 h 2079137"/>
              <a:gd name="connsiteX198" fmla="*/ 2269853 w 12192000"/>
              <a:gd name="connsiteY198" fmla="*/ 1830502 h 2079137"/>
              <a:gd name="connsiteX199" fmla="*/ 2269585 w 12192000"/>
              <a:gd name="connsiteY199" fmla="*/ 1830341 h 2079137"/>
              <a:gd name="connsiteX200" fmla="*/ 2225332 w 12192000"/>
              <a:gd name="connsiteY200" fmla="*/ 1845825 h 2079137"/>
              <a:gd name="connsiteX201" fmla="*/ 2169048 w 12192000"/>
              <a:gd name="connsiteY201" fmla="*/ 1837658 h 2079137"/>
              <a:gd name="connsiteX202" fmla="*/ 2147231 w 12192000"/>
              <a:gd name="connsiteY202" fmla="*/ 1839027 h 2079137"/>
              <a:gd name="connsiteX203" fmla="*/ 2135241 w 12192000"/>
              <a:gd name="connsiteY203" fmla="*/ 1838652 h 2079137"/>
              <a:gd name="connsiteX204" fmla="*/ 2099215 w 12192000"/>
              <a:gd name="connsiteY204" fmla="*/ 1850768 h 2079137"/>
              <a:gd name="connsiteX205" fmla="*/ 2094046 w 12192000"/>
              <a:gd name="connsiteY205" fmla="*/ 1850806 h 2079137"/>
              <a:gd name="connsiteX206" fmla="*/ 2071850 w 12192000"/>
              <a:gd name="connsiteY206" fmla="*/ 1861319 h 2079137"/>
              <a:gd name="connsiteX207" fmla="*/ 2039607 w 12192000"/>
              <a:gd name="connsiteY207" fmla="*/ 1874318 h 2079137"/>
              <a:gd name="connsiteX208" fmla="*/ 2037289 w 12192000"/>
              <a:gd name="connsiteY208" fmla="*/ 1874025 h 2079137"/>
              <a:gd name="connsiteX209" fmla="*/ 2023615 w 12192000"/>
              <a:gd name="connsiteY209" fmla="*/ 1881562 h 2079137"/>
              <a:gd name="connsiteX210" fmla="*/ 1957176 w 12192000"/>
              <a:gd name="connsiteY210" fmla="*/ 1898709 h 2079137"/>
              <a:gd name="connsiteX211" fmla="*/ 1858081 w 12192000"/>
              <a:gd name="connsiteY211" fmla="*/ 1923144 h 2079137"/>
              <a:gd name="connsiteX212" fmla="*/ 1738865 w 12192000"/>
              <a:gd name="connsiteY212" fmla="*/ 1944965 h 2079137"/>
              <a:gd name="connsiteX213" fmla="*/ 1616692 w 12192000"/>
              <a:gd name="connsiteY213" fmla="*/ 1989107 h 2079137"/>
              <a:gd name="connsiteX214" fmla="*/ 1411898 w 12192000"/>
              <a:gd name="connsiteY214" fmla="*/ 2046254 h 2079137"/>
              <a:gd name="connsiteX215" fmla="*/ 1375780 w 12192000"/>
              <a:gd name="connsiteY215" fmla="*/ 2047961 h 2079137"/>
              <a:gd name="connsiteX216" fmla="*/ 1375707 w 12192000"/>
              <a:gd name="connsiteY216" fmla="*/ 2047981 h 2079137"/>
              <a:gd name="connsiteX217" fmla="*/ 1285585 w 12192000"/>
              <a:gd name="connsiteY217" fmla="*/ 2047113 h 2079137"/>
              <a:gd name="connsiteX218" fmla="*/ 1263658 w 12192000"/>
              <a:gd name="connsiteY218" fmla="*/ 2041397 h 2079137"/>
              <a:gd name="connsiteX219" fmla="*/ 1170403 w 12192000"/>
              <a:gd name="connsiteY219" fmla="*/ 2033399 h 2079137"/>
              <a:gd name="connsiteX220" fmla="*/ 1153718 w 12192000"/>
              <a:gd name="connsiteY220" fmla="*/ 2029576 h 2079137"/>
              <a:gd name="connsiteX221" fmla="*/ 1133937 w 12192000"/>
              <a:gd name="connsiteY221" fmla="*/ 2032149 h 2079137"/>
              <a:gd name="connsiteX222" fmla="*/ 1054999 w 12192000"/>
              <a:gd name="connsiteY222" fmla="*/ 2043242 h 2079137"/>
              <a:gd name="connsiteX223" fmla="*/ 1018405 w 12192000"/>
              <a:gd name="connsiteY223" fmla="*/ 2048281 h 2079137"/>
              <a:gd name="connsiteX224" fmla="*/ 1016563 w 12192000"/>
              <a:gd name="connsiteY224" fmla="*/ 2051718 h 2079137"/>
              <a:gd name="connsiteX225" fmla="*/ 1008284 w 12192000"/>
              <a:gd name="connsiteY225" fmla="*/ 2046742 h 2079137"/>
              <a:gd name="connsiteX226" fmla="*/ 981974 w 12192000"/>
              <a:gd name="connsiteY226" fmla="*/ 2048363 h 2079137"/>
              <a:gd name="connsiteX227" fmla="*/ 971903 w 12192000"/>
              <a:gd name="connsiteY227" fmla="*/ 2053484 h 2079137"/>
              <a:gd name="connsiteX228" fmla="*/ 954015 w 12192000"/>
              <a:gd name="connsiteY228" fmla="*/ 2052529 h 2079137"/>
              <a:gd name="connsiteX229" fmla="*/ 839571 w 12192000"/>
              <a:gd name="connsiteY229" fmla="*/ 2046509 h 2079137"/>
              <a:gd name="connsiteX230" fmla="*/ 823321 w 12192000"/>
              <a:gd name="connsiteY230" fmla="*/ 2054296 h 2079137"/>
              <a:gd name="connsiteX231" fmla="*/ 800990 w 12192000"/>
              <a:gd name="connsiteY231" fmla="*/ 2051523 h 2079137"/>
              <a:gd name="connsiteX232" fmla="*/ 776439 w 12192000"/>
              <a:gd name="connsiteY232" fmla="*/ 2062634 h 2079137"/>
              <a:gd name="connsiteX233" fmla="*/ 763041 w 12192000"/>
              <a:gd name="connsiteY233" fmla="*/ 2063995 h 2079137"/>
              <a:gd name="connsiteX234" fmla="*/ 757863 w 12192000"/>
              <a:gd name="connsiteY234" fmla="*/ 2065877 h 2079137"/>
              <a:gd name="connsiteX235" fmla="*/ 745053 w 12192000"/>
              <a:gd name="connsiteY235" fmla="*/ 2051831 h 2079137"/>
              <a:gd name="connsiteX236" fmla="*/ 722609 w 12192000"/>
              <a:gd name="connsiteY236" fmla="*/ 2049504 h 2079137"/>
              <a:gd name="connsiteX237" fmla="*/ 717618 w 12192000"/>
              <a:gd name="connsiteY237" fmla="*/ 2042131 h 2079137"/>
              <a:gd name="connsiteX238" fmla="*/ 703285 w 12192000"/>
              <a:gd name="connsiteY238" fmla="*/ 2046808 h 2079137"/>
              <a:gd name="connsiteX239" fmla="*/ 680199 w 12192000"/>
              <a:gd name="connsiteY239" fmla="*/ 2051947 h 2079137"/>
              <a:gd name="connsiteX240" fmla="*/ 667351 w 12192000"/>
              <a:gd name="connsiteY240" fmla="*/ 2054469 h 2079137"/>
              <a:gd name="connsiteX241" fmla="*/ 660961 w 12192000"/>
              <a:gd name="connsiteY241" fmla="*/ 2049404 h 2079137"/>
              <a:gd name="connsiteX242" fmla="*/ 638282 w 12192000"/>
              <a:gd name="connsiteY242" fmla="*/ 2060093 h 2079137"/>
              <a:gd name="connsiteX243" fmla="*/ 583551 w 12192000"/>
              <a:gd name="connsiteY243" fmla="*/ 2070197 h 2079137"/>
              <a:gd name="connsiteX244" fmla="*/ 525274 w 12192000"/>
              <a:gd name="connsiteY244" fmla="*/ 2079137 h 2079137"/>
              <a:gd name="connsiteX245" fmla="*/ 405635 w 12192000"/>
              <a:gd name="connsiteY245" fmla="*/ 2059339 h 2079137"/>
              <a:gd name="connsiteX246" fmla="*/ 281555 w 12192000"/>
              <a:gd name="connsiteY246" fmla="*/ 2022847 h 2079137"/>
              <a:gd name="connsiteX247" fmla="*/ 98513 w 12192000"/>
              <a:gd name="connsiteY247" fmla="*/ 1969504 h 2079137"/>
              <a:gd name="connsiteX248" fmla="*/ 56191 w 12192000"/>
              <a:gd name="connsiteY248" fmla="*/ 1950709 h 2079137"/>
              <a:gd name="connsiteX249" fmla="*/ 0 w 12192000"/>
              <a:gd name="connsiteY249" fmla="*/ 1935789 h 20791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Lst>
            <a:rect l="l" t="t" r="r" b="b"/>
            <a:pathLst>
              <a:path w="12192000" h="2079137">
                <a:moveTo>
                  <a:pt x="12160143" y="831692"/>
                </a:moveTo>
                <a:lnTo>
                  <a:pt x="12159112" y="833361"/>
                </a:lnTo>
                <a:cubicBezTo>
                  <a:pt x="12157915" y="833832"/>
                  <a:pt x="12157402" y="833649"/>
                  <a:pt x="12158912" y="832430"/>
                </a:cubicBezTo>
                <a:close/>
                <a:moveTo>
                  <a:pt x="0" y="0"/>
                </a:moveTo>
                <a:lnTo>
                  <a:pt x="12192000" y="0"/>
                </a:lnTo>
                <a:lnTo>
                  <a:pt x="12192000" y="558063"/>
                </a:lnTo>
                <a:lnTo>
                  <a:pt x="12189259" y="810508"/>
                </a:lnTo>
                <a:lnTo>
                  <a:pt x="12170847" y="825280"/>
                </a:lnTo>
                <a:lnTo>
                  <a:pt x="12160143" y="831692"/>
                </a:lnTo>
                <a:lnTo>
                  <a:pt x="12163806" y="825759"/>
                </a:lnTo>
                <a:cubicBezTo>
                  <a:pt x="12125449" y="821525"/>
                  <a:pt x="12082203" y="824698"/>
                  <a:pt x="12056557" y="810176"/>
                </a:cubicBezTo>
                <a:cubicBezTo>
                  <a:pt x="12050902" y="790976"/>
                  <a:pt x="11923731" y="799312"/>
                  <a:pt x="11900316" y="789618"/>
                </a:cubicBezTo>
                <a:cubicBezTo>
                  <a:pt x="11841702" y="803374"/>
                  <a:pt x="11823963" y="832645"/>
                  <a:pt x="11791206" y="824176"/>
                </a:cubicBezTo>
                <a:cubicBezTo>
                  <a:pt x="11768977" y="817380"/>
                  <a:pt x="11683857" y="828947"/>
                  <a:pt x="11659257" y="800841"/>
                </a:cubicBezTo>
                <a:cubicBezTo>
                  <a:pt x="11617173" y="818107"/>
                  <a:pt x="11602556" y="790694"/>
                  <a:pt x="11569789" y="797135"/>
                </a:cubicBezTo>
                <a:cubicBezTo>
                  <a:pt x="11498310" y="795094"/>
                  <a:pt x="11458472" y="819882"/>
                  <a:pt x="11367885" y="791985"/>
                </a:cubicBezTo>
                <a:cubicBezTo>
                  <a:pt x="11325508" y="798158"/>
                  <a:pt x="11266580" y="755023"/>
                  <a:pt x="11174663" y="788721"/>
                </a:cubicBezTo>
                <a:cubicBezTo>
                  <a:pt x="11122703" y="792192"/>
                  <a:pt x="11150009" y="775410"/>
                  <a:pt x="11068220" y="786994"/>
                </a:cubicBezTo>
                <a:cubicBezTo>
                  <a:pt x="11046931" y="759861"/>
                  <a:pt x="10919185" y="793102"/>
                  <a:pt x="10893266" y="794013"/>
                </a:cubicBezTo>
                <a:cubicBezTo>
                  <a:pt x="10874184" y="776189"/>
                  <a:pt x="10862860" y="788743"/>
                  <a:pt x="10844025" y="789857"/>
                </a:cubicBezTo>
                <a:cubicBezTo>
                  <a:pt x="10836453" y="779294"/>
                  <a:pt x="10820690" y="778184"/>
                  <a:pt x="10814353" y="789010"/>
                </a:cubicBezTo>
                <a:cubicBezTo>
                  <a:pt x="10819669" y="816016"/>
                  <a:pt x="10754019" y="789067"/>
                  <a:pt x="10748393" y="806738"/>
                </a:cubicBezTo>
                <a:cubicBezTo>
                  <a:pt x="10687156" y="807873"/>
                  <a:pt x="10550299" y="781800"/>
                  <a:pt x="10468256" y="778733"/>
                </a:cubicBezTo>
                <a:cubicBezTo>
                  <a:pt x="10436666" y="770025"/>
                  <a:pt x="10371995" y="797252"/>
                  <a:pt x="10256131" y="788332"/>
                </a:cubicBezTo>
                <a:cubicBezTo>
                  <a:pt x="10240995" y="781626"/>
                  <a:pt x="10182664" y="765742"/>
                  <a:pt x="10177442" y="777371"/>
                </a:cubicBezTo>
                <a:cubicBezTo>
                  <a:pt x="10141447" y="775683"/>
                  <a:pt x="10030323" y="810071"/>
                  <a:pt x="10006086" y="792651"/>
                </a:cubicBezTo>
                <a:cubicBezTo>
                  <a:pt x="10009448" y="818833"/>
                  <a:pt x="9960389" y="791426"/>
                  <a:pt x="9952382" y="815411"/>
                </a:cubicBezTo>
                <a:lnTo>
                  <a:pt x="9926457" y="827295"/>
                </a:lnTo>
                <a:lnTo>
                  <a:pt x="9843405" y="867046"/>
                </a:lnTo>
                <a:lnTo>
                  <a:pt x="9830866" y="875047"/>
                </a:lnTo>
                <a:lnTo>
                  <a:pt x="9801807" y="872272"/>
                </a:lnTo>
                <a:lnTo>
                  <a:pt x="9785653" y="861743"/>
                </a:lnTo>
                <a:lnTo>
                  <a:pt x="9781177" y="864820"/>
                </a:lnTo>
                <a:cubicBezTo>
                  <a:pt x="9776153" y="871003"/>
                  <a:pt x="9773556" y="874842"/>
                  <a:pt x="9768640" y="869379"/>
                </a:cubicBezTo>
                <a:lnTo>
                  <a:pt x="9712211" y="900283"/>
                </a:lnTo>
                <a:cubicBezTo>
                  <a:pt x="9706243" y="902750"/>
                  <a:pt x="9698952" y="902954"/>
                  <a:pt x="9689465" y="899268"/>
                </a:cubicBezTo>
                <a:cubicBezTo>
                  <a:pt x="9670819" y="902906"/>
                  <a:pt x="9618108" y="917739"/>
                  <a:pt x="9600339" y="922112"/>
                </a:cubicBezTo>
                <a:lnTo>
                  <a:pt x="9582850" y="925510"/>
                </a:lnTo>
                <a:cubicBezTo>
                  <a:pt x="9574400" y="928631"/>
                  <a:pt x="9556868" y="938130"/>
                  <a:pt x="9549638" y="940845"/>
                </a:cubicBezTo>
                <a:cubicBezTo>
                  <a:pt x="9543792" y="942327"/>
                  <a:pt x="9546812" y="939351"/>
                  <a:pt x="9539471" y="941799"/>
                </a:cubicBezTo>
                <a:cubicBezTo>
                  <a:pt x="9538994" y="947702"/>
                  <a:pt x="9536009" y="953248"/>
                  <a:pt x="9505592" y="955533"/>
                </a:cubicBezTo>
                <a:cubicBezTo>
                  <a:pt x="9486013" y="968563"/>
                  <a:pt x="9460860" y="978842"/>
                  <a:pt x="9432569" y="985377"/>
                </a:cubicBezTo>
                <a:cubicBezTo>
                  <a:pt x="9426990" y="980335"/>
                  <a:pt x="9418918" y="990185"/>
                  <a:pt x="9414216" y="992655"/>
                </a:cubicBezTo>
                <a:cubicBezTo>
                  <a:pt x="9412644" y="989014"/>
                  <a:pt x="9400057" y="989255"/>
                  <a:pt x="9397106" y="992980"/>
                </a:cubicBezTo>
                <a:cubicBezTo>
                  <a:pt x="9314093" y="1020862"/>
                  <a:pt x="9349678" y="978420"/>
                  <a:pt x="9305108" y="1007767"/>
                </a:cubicBezTo>
                <a:cubicBezTo>
                  <a:pt x="9296670" y="1010324"/>
                  <a:pt x="9289251" y="1009612"/>
                  <a:pt x="9282434" y="1007523"/>
                </a:cubicBezTo>
                <a:lnTo>
                  <a:pt x="9271941" y="1002839"/>
                </a:lnTo>
                <a:lnTo>
                  <a:pt x="9238227" y="1017668"/>
                </a:lnTo>
                <a:cubicBezTo>
                  <a:pt x="9221294" y="1023415"/>
                  <a:pt x="9203166" y="1027997"/>
                  <a:pt x="9184265" y="1031275"/>
                </a:cubicBezTo>
                <a:cubicBezTo>
                  <a:pt x="9178371" y="1024135"/>
                  <a:pt x="9165618" y="1036637"/>
                  <a:pt x="9159000" y="1039569"/>
                </a:cubicBezTo>
                <a:cubicBezTo>
                  <a:pt x="9157881" y="1034602"/>
                  <a:pt x="9141725" y="1033964"/>
                  <a:pt x="9137031" y="1038699"/>
                </a:cubicBezTo>
                <a:cubicBezTo>
                  <a:pt x="9023973" y="1069523"/>
                  <a:pt x="9079946" y="1015706"/>
                  <a:pt x="9015702" y="1051400"/>
                </a:cubicBezTo>
                <a:lnTo>
                  <a:pt x="8971403" y="1040542"/>
                </a:lnTo>
                <a:lnTo>
                  <a:pt x="8961826" y="1045364"/>
                </a:lnTo>
                <a:cubicBezTo>
                  <a:pt x="8922837" y="1050010"/>
                  <a:pt x="8909116" y="1040754"/>
                  <a:pt x="8888623" y="1053908"/>
                </a:cubicBezTo>
                <a:cubicBezTo>
                  <a:pt x="8850424" y="1035587"/>
                  <a:pt x="8865892" y="1054194"/>
                  <a:pt x="8841066" y="1060421"/>
                </a:cubicBezTo>
                <a:cubicBezTo>
                  <a:pt x="8818353" y="1064878"/>
                  <a:pt x="8775995" y="1076068"/>
                  <a:pt x="8752342" y="1080646"/>
                </a:cubicBezTo>
                <a:cubicBezTo>
                  <a:pt x="8736966" y="1099406"/>
                  <a:pt x="8723186" y="1079948"/>
                  <a:pt x="8699139" y="1087885"/>
                </a:cubicBezTo>
                <a:cubicBezTo>
                  <a:pt x="8688630" y="1095506"/>
                  <a:pt x="8680324" y="1097539"/>
                  <a:pt x="8667273" y="1092062"/>
                </a:cubicBezTo>
                <a:cubicBezTo>
                  <a:pt x="8619205" y="1128818"/>
                  <a:pt x="8634590" y="1097116"/>
                  <a:pt x="8586064" y="1114603"/>
                </a:cubicBezTo>
                <a:cubicBezTo>
                  <a:pt x="8544721" y="1131913"/>
                  <a:pt x="8496602" y="1145520"/>
                  <a:pt x="8460312" y="1179878"/>
                </a:cubicBezTo>
                <a:cubicBezTo>
                  <a:pt x="8454266" y="1189140"/>
                  <a:pt x="8435781" y="1194455"/>
                  <a:pt x="8419023" y="1191748"/>
                </a:cubicBezTo>
                <a:cubicBezTo>
                  <a:pt x="8416138" y="1191283"/>
                  <a:pt x="8413416" y="1190591"/>
                  <a:pt x="8410939" y="1189696"/>
                </a:cubicBezTo>
                <a:cubicBezTo>
                  <a:pt x="8390077" y="1213458"/>
                  <a:pt x="8370324" y="1205397"/>
                  <a:pt x="8362040" y="1220820"/>
                </a:cubicBezTo>
                <a:cubicBezTo>
                  <a:pt x="8320616" y="1231942"/>
                  <a:pt x="8281663" y="1222882"/>
                  <a:pt x="8273677" y="1236495"/>
                </a:cubicBezTo>
                <a:cubicBezTo>
                  <a:pt x="8251358" y="1238573"/>
                  <a:pt x="8216738" y="1228341"/>
                  <a:pt x="8204283" y="1243537"/>
                </a:cubicBezTo>
                <a:cubicBezTo>
                  <a:pt x="8198634" y="1233135"/>
                  <a:pt x="8181550" y="1254947"/>
                  <a:pt x="8166550" y="1249551"/>
                </a:cubicBezTo>
                <a:cubicBezTo>
                  <a:pt x="8155570" y="1244572"/>
                  <a:pt x="8147825" y="1250027"/>
                  <a:pt x="8137785" y="1251636"/>
                </a:cubicBezTo>
                <a:cubicBezTo>
                  <a:pt x="8123427" y="1248361"/>
                  <a:pt x="8081662" y="1261833"/>
                  <a:pt x="8071596" y="1269274"/>
                </a:cubicBezTo>
                <a:cubicBezTo>
                  <a:pt x="8048949" y="1293759"/>
                  <a:pt x="7983924" y="1284712"/>
                  <a:pt x="7964816" y="1303668"/>
                </a:cubicBezTo>
                <a:cubicBezTo>
                  <a:pt x="7957137" y="1306992"/>
                  <a:pt x="7949335" y="1308861"/>
                  <a:pt x="7941495" y="1309821"/>
                </a:cubicBezTo>
                <a:lnTo>
                  <a:pt x="7919123" y="1310466"/>
                </a:lnTo>
                <a:lnTo>
                  <a:pt x="7911902" y="1306569"/>
                </a:lnTo>
                <a:lnTo>
                  <a:pt x="7898703" y="1309208"/>
                </a:lnTo>
                <a:lnTo>
                  <a:pt x="7894703" y="1308939"/>
                </a:lnTo>
                <a:lnTo>
                  <a:pt x="7872267" y="1308370"/>
                </a:lnTo>
                <a:cubicBezTo>
                  <a:pt x="7886550" y="1330359"/>
                  <a:pt x="7812648" y="1314851"/>
                  <a:pt x="7836454" y="1331265"/>
                </a:cubicBezTo>
                <a:cubicBezTo>
                  <a:pt x="7798907" y="1336933"/>
                  <a:pt x="7831419" y="1351068"/>
                  <a:pt x="7782451" y="1339601"/>
                </a:cubicBezTo>
                <a:cubicBezTo>
                  <a:pt x="7727636" y="1365002"/>
                  <a:pt x="7583002" y="1338768"/>
                  <a:pt x="7542969" y="1372495"/>
                </a:cubicBezTo>
                <a:cubicBezTo>
                  <a:pt x="7546396" y="1360942"/>
                  <a:pt x="7492851" y="1424323"/>
                  <a:pt x="7476832" y="1431655"/>
                </a:cubicBezTo>
                <a:cubicBezTo>
                  <a:pt x="7439619" y="1443703"/>
                  <a:pt x="7425596" y="1454661"/>
                  <a:pt x="7370237" y="1474339"/>
                </a:cubicBezTo>
                <a:cubicBezTo>
                  <a:pt x="7316246" y="1485928"/>
                  <a:pt x="7281903" y="1512712"/>
                  <a:pt x="7222223" y="1510199"/>
                </a:cubicBezTo>
                <a:cubicBezTo>
                  <a:pt x="7221190" y="1514030"/>
                  <a:pt x="7218885" y="1517398"/>
                  <a:pt x="7215703" y="1520424"/>
                </a:cubicBezTo>
                <a:lnTo>
                  <a:pt x="7204548" y="1528145"/>
                </a:lnTo>
                <a:lnTo>
                  <a:pt x="7202038" y="1527954"/>
                </a:lnTo>
                <a:lnTo>
                  <a:pt x="7173860" y="1541605"/>
                </a:lnTo>
                <a:lnTo>
                  <a:pt x="7155079" y="1552495"/>
                </a:lnTo>
                <a:lnTo>
                  <a:pt x="7149757" y="1552732"/>
                </a:lnTo>
                <a:cubicBezTo>
                  <a:pt x="7141378" y="1554948"/>
                  <a:pt x="7115959" y="1563256"/>
                  <a:pt x="7104804" y="1565792"/>
                </a:cubicBezTo>
                <a:cubicBezTo>
                  <a:pt x="7099811" y="1550850"/>
                  <a:pt x="7096935" y="1561973"/>
                  <a:pt x="7082824" y="1567947"/>
                </a:cubicBezTo>
                <a:cubicBezTo>
                  <a:pt x="7071919" y="1546070"/>
                  <a:pt x="7039417" y="1570606"/>
                  <a:pt x="7021520" y="1562334"/>
                </a:cubicBezTo>
                <a:cubicBezTo>
                  <a:pt x="7011400" y="1567217"/>
                  <a:pt x="7000495" y="1571981"/>
                  <a:pt x="6988956" y="1576442"/>
                </a:cubicBezTo>
                <a:lnTo>
                  <a:pt x="6981922" y="1578821"/>
                </a:lnTo>
                <a:lnTo>
                  <a:pt x="6981583" y="1578678"/>
                </a:lnTo>
                <a:cubicBezTo>
                  <a:pt x="6979627" y="1578791"/>
                  <a:pt x="6977153" y="1579421"/>
                  <a:pt x="6973762" y="1580811"/>
                </a:cubicBezTo>
                <a:lnTo>
                  <a:pt x="6969093" y="1583157"/>
                </a:lnTo>
                <a:lnTo>
                  <a:pt x="6890037" y="1575825"/>
                </a:lnTo>
                <a:cubicBezTo>
                  <a:pt x="6849459" y="1579997"/>
                  <a:pt x="6820022" y="1566922"/>
                  <a:pt x="6785054" y="1582200"/>
                </a:cubicBezTo>
                <a:cubicBezTo>
                  <a:pt x="6747047" y="1586037"/>
                  <a:pt x="6712794" y="1582954"/>
                  <a:pt x="6681692" y="1591296"/>
                </a:cubicBezTo>
                <a:cubicBezTo>
                  <a:pt x="6667557" y="1587501"/>
                  <a:pt x="6654822" y="1586753"/>
                  <a:pt x="6644556" y="1595940"/>
                </a:cubicBezTo>
                <a:cubicBezTo>
                  <a:pt x="6608615" y="1597269"/>
                  <a:pt x="6597697" y="1587005"/>
                  <a:pt x="6577106" y="1598261"/>
                </a:cubicBezTo>
                <a:lnTo>
                  <a:pt x="6544183" y="1596149"/>
                </a:lnTo>
                <a:lnTo>
                  <a:pt x="6540921" y="1593857"/>
                </a:lnTo>
                <a:lnTo>
                  <a:pt x="6535046" y="1593283"/>
                </a:lnTo>
                <a:lnTo>
                  <a:pt x="6519853" y="1595771"/>
                </a:lnTo>
                <a:lnTo>
                  <a:pt x="6514280" y="1597376"/>
                </a:lnTo>
                <a:cubicBezTo>
                  <a:pt x="6510385" y="1598232"/>
                  <a:pt x="6507735" y="1598481"/>
                  <a:pt x="6505824" y="1598298"/>
                </a:cubicBezTo>
                <a:lnTo>
                  <a:pt x="6505573" y="1598109"/>
                </a:lnTo>
                <a:lnTo>
                  <a:pt x="6497741" y="1599392"/>
                </a:lnTo>
                <a:cubicBezTo>
                  <a:pt x="6484628" y="1602044"/>
                  <a:pt x="6471968" y="1605085"/>
                  <a:pt x="6459992" y="1608358"/>
                </a:cubicBezTo>
                <a:cubicBezTo>
                  <a:pt x="6447037" y="1597612"/>
                  <a:pt x="6404274" y="1616787"/>
                  <a:pt x="6404572" y="1593771"/>
                </a:cubicBezTo>
                <a:cubicBezTo>
                  <a:pt x="6388277" y="1597519"/>
                  <a:pt x="6380141" y="1607970"/>
                  <a:pt x="6382671" y="1592612"/>
                </a:cubicBezTo>
                <a:lnTo>
                  <a:pt x="6369843" y="1590015"/>
                </a:lnTo>
                <a:lnTo>
                  <a:pt x="6269740" y="1614633"/>
                </a:lnTo>
                <a:lnTo>
                  <a:pt x="6255405" y="1620529"/>
                </a:lnTo>
                <a:cubicBezTo>
                  <a:pt x="6250911" y="1623016"/>
                  <a:pt x="6247090" y="1625968"/>
                  <a:pt x="6244248" y="1629561"/>
                </a:cubicBezTo>
                <a:cubicBezTo>
                  <a:pt x="6188859" y="1618246"/>
                  <a:pt x="6143250" y="1639346"/>
                  <a:pt x="6086396" y="1642666"/>
                </a:cubicBezTo>
                <a:cubicBezTo>
                  <a:pt x="6024311" y="1653696"/>
                  <a:pt x="5889522" y="1686499"/>
                  <a:pt x="5867429" y="1695554"/>
                </a:cubicBezTo>
                <a:cubicBezTo>
                  <a:pt x="5848669" y="1700350"/>
                  <a:pt x="5763994" y="1699795"/>
                  <a:pt x="5772864" y="1689002"/>
                </a:cubicBezTo>
                <a:cubicBezTo>
                  <a:pt x="5718480" y="1716048"/>
                  <a:pt x="5694188" y="1696562"/>
                  <a:pt x="5629833" y="1713273"/>
                </a:cubicBezTo>
                <a:lnTo>
                  <a:pt x="5504771" y="1725744"/>
                </a:lnTo>
                <a:lnTo>
                  <a:pt x="5490967" y="1726367"/>
                </a:lnTo>
                <a:lnTo>
                  <a:pt x="5486015" y="1721481"/>
                </a:lnTo>
                <a:lnTo>
                  <a:pt x="5439364" y="1721349"/>
                </a:lnTo>
                <a:cubicBezTo>
                  <a:pt x="5418850" y="1733129"/>
                  <a:pt x="5381503" y="1725668"/>
                  <a:pt x="5350025" y="1729885"/>
                </a:cubicBezTo>
                <a:lnTo>
                  <a:pt x="5336104" y="1734377"/>
                </a:lnTo>
                <a:lnTo>
                  <a:pt x="5245234" y="1738520"/>
                </a:lnTo>
                <a:lnTo>
                  <a:pt x="5182955" y="1744622"/>
                </a:lnTo>
                <a:lnTo>
                  <a:pt x="5169506" y="1748993"/>
                </a:lnTo>
                <a:lnTo>
                  <a:pt x="5154299" y="1744080"/>
                </a:lnTo>
                <a:cubicBezTo>
                  <a:pt x="5152463" y="1742751"/>
                  <a:pt x="5150989" y="1741283"/>
                  <a:pt x="5149917" y="1739727"/>
                </a:cubicBezTo>
                <a:lnTo>
                  <a:pt x="5100319" y="1745797"/>
                </a:lnTo>
                <a:lnTo>
                  <a:pt x="5094361" y="1745767"/>
                </a:lnTo>
                <a:lnTo>
                  <a:pt x="5053410" y="1742790"/>
                </a:lnTo>
                <a:lnTo>
                  <a:pt x="4992711" y="1734075"/>
                </a:lnTo>
                <a:cubicBezTo>
                  <a:pt x="4972764" y="1728527"/>
                  <a:pt x="4955480" y="1708667"/>
                  <a:pt x="4930098" y="1717312"/>
                </a:cubicBezTo>
                <a:cubicBezTo>
                  <a:pt x="4936142" y="1706767"/>
                  <a:pt x="4900350" y="1719438"/>
                  <a:pt x="4893834" y="1710028"/>
                </a:cubicBezTo>
                <a:cubicBezTo>
                  <a:pt x="4890113" y="1702277"/>
                  <a:pt x="4878389" y="1704314"/>
                  <a:pt x="4868730" y="1702384"/>
                </a:cubicBezTo>
                <a:cubicBezTo>
                  <a:pt x="4860577" y="1694955"/>
                  <a:pt x="4813519" y="1692594"/>
                  <a:pt x="4797925" y="1695535"/>
                </a:cubicBezTo>
                <a:cubicBezTo>
                  <a:pt x="4754973" y="1708626"/>
                  <a:pt x="4712186" y="1679830"/>
                  <a:pt x="4677670" y="1689453"/>
                </a:cubicBezTo>
                <a:cubicBezTo>
                  <a:pt x="4650390" y="1686902"/>
                  <a:pt x="4641786" y="1682702"/>
                  <a:pt x="4634248" y="1680227"/>
                </a:cubicBezTo>
                <a:lnTo>
                  <a:pt x="4632434" y="1674607"/>
                </a:lnTo>
                <a:lnTo>
                  <a:pt x="4619204" y="1672507"/>
                </a:lnTo>
                <a:lnTo>
                  <a:pt x="4616283" y="1670977"/>
                </a:lnTo>
                <a:cubicBezTo>
                  <a:pt x="4610716" y="1668036"/>
                  <a:pt x="4605090" y="1665277"/>
                  <a:pt x="4598926" y="1663178"/>
                </a:cubicBezTo>
                <a:cubicBezTo>
                  <a:pt x="4588025" y="1686237"/>
                  <a:pt x="4544698" y="1649138"/>
                  <a:pt x="4547069" y="1670642"/>
                </a:cubicBezTo>
                <a:lnTo>
                  <a:pt x="4523516" y="1669785"/>
                </a:lnTo>
                <a:lnTo>
                  <a:pt x="4500586" y="1675912"/>
                </a:lnTo>
                <a:lnTo>
                  <a:pt x="4488196" y="1683463"/>
                </a:lnTo>
                <a:lnTo>
                  <a:pt x="4445463" y="1695634"/>
                </a:lnTo>
                <a:lnTo>
                  <a:pt x="4446550" y="1680538"/>
                </a:lnTo>
                <a:lnTo>
                  <a:pt x="4365375" y="1697935"/>
                </a:lnTo>
                <a:lnTo>
                  <a:pt x="4305123" y="1714185"/>
                </a:lnTo>
                <a:lnTo>
                  <a:pt x="4292665" y="1720703"/>
                </a:lnTo>
                <a:lnTo>
                  <a:pt x="4276789" y="1718367"/>
                </a:lnTo>
                <a:cubicBezTo>
                  <a:pt x="4274740" y="1717359"/>
                  <a:pt x="4273021" y="1716157"/>
                  <a:pt x="4271683" y="1714801"/>
                </a:cubicBezTo>
                <a:lnTo>
                  <a:pt x="4223918" y="1728936"/>
                </a:lnTo>
                <a:lnTo>
                  <a:pt x="4218039" y="1729885"/>
                </a:lnTo>
                <a:lnTo>
                  <a:pt x="4177153" y="1733691"/>
                </a:lnTo>
                <a:lnTo>
                  <a:pt x="4051032" y="1728886"/>
                </a:lnTo>
                <a:cubicBezTo>
                  <a:pt x="4055072" y="1717510"/>
                  <a:pt x="4022108" y="1735873"/>
                  <a:pt x="4013978" y="1727679"/>
                </a:cubicBezTo>
                <a:cubicBezTo>
                  <a:pt x="4008905" y="1720660"/>
                  <a:pt x="3997723" y="1724594"/>
                  <a:pt x="3987857" y="1724282"/>
                </a:cubicBezTo>
                <a:cubicBezTo>
                  <a:pt x="3978476" y="1718309"/>
                  <a:pt x="3931683" y="1723723"/>
                  <a:pt x="3916852" y="1729184"/>
                </a:cubicBezTo>
                <a:cubicBezTo>
                  <a:pt x="3876910" y="1749138"/>
                  <a:pt x="3829523" y="1727824"/>
                  <a:pt x="3797263" y="1742976"/>
                </a:cubicBezTo>
                <a:cubicBezTo>
                  <a:pt x="3769922" y="1744951"/>
                  <a:pt x="3760682" y="1742230"/>
                  <a:pt x="3752806" y="1741033"/>
                </a:cubicBezTo>
                <a:lnTo>
                  <a:pt x="3749997" y="1735799"/>
                </a:lnTo>
                <a:lnTo>
                  <a:pt x="3736582" y="1735907"/>
                </a:lnTo>
                <a:lnTo>
                  <a:pt x="3733428" y="1734881"/>
                </a:lnTo>
                <a:cubicBezTo>
                  <a:pt x="3727408" y="1732899"/>
                  <a:pt x="3721365" y="1731108"/>
                  <a:pt x="3714911" y="1730056"/>
                </a:cubicBezTo>
                <a:cubicBezTo>
                  <a:pt x="3708355" y="1754554"/>
                  <a:pt x="3658933" y="1725152"/>
                  <a:pt x="3665172" y="1745936"/>
                </a:cubicBezTo>
                <a:cubicBezTo>
                  <a:pt x="3628569" y="1744420"/>
                  <a:pt x="3583742" y="1775884"/>
                  <a:pt x="3552006" y="1755220"/>
                </a:cubicBezTo>
                <a:cubicBezTo>
                  <a:pt x="3497522" y="1758390"/>
                  <a:pt x="3448310" y="1757433"/>
                  <a:pt x="3390301" y="1762546"/>
                </a:cubicBezTo>
                <a:cubicBezTo>
                  <a:pt x="3345266" y="1774524"/>
                  <a:pt x="3297039" y="1758531"/>
                  <a:pt x="3264312" y="1774620"/>
                </a:cubicBezTo>
                <a:cubicBezTo>
                  <a:pt x="3212634" y="1771139"/>
                  <a:pt x="3147905" y="1780248"/>
                  <a:pt x="3106901" y="1804264"/>
                </a:cubicBezTo>
                <a:cubicBezTo>
                  <a:pt x="3051355" y="1805490"/>
                  <a:pt x="3041708" y="1820368"/>
                  <a:pt x="2993303" y="1806542"/>
                </a:cubicBezTo>
                <a:cubicBezTo>
                  <a:pt x="2989182" y="1810139"/>
                  <a:pt x="2984377" y="1813039"/>
                  <a:pt x="2979115" y="1815432"/>
                </a:cubicBezTo>
                <a:lnTo>
                  <a:pt x="2963118" y="1820962"/>
                </a:lnTo>
                <a:lnTo>
                  <a:pt x="2961156" y="1820297"/>
                </a:lnTo>
                <a:lnTo>
                  <a:pt x="2925719" y="1828468"/>
                </a:lnTo>
                <a:lnTo>
                  <a:pt x="2857951" y="1842496"/>
                </a:lnTo>
                <a:lnTo>
                  <a:pt x="2857427" y="1841591"/>
                </a:lnTo>
                <a:cubicBezTo>
                  <a:pt x="2855386" y="1839734"/>
                  <a:pt x="2852250" y="1838690"/>
                  <a:pt x="2846731" y="1839316"/>
                </a:cubicBezTo>
                <a:cubicBezTo>
                  <a:pt x="2855175" y="1823564"/>
                  <a:pt x="2843311" y="1834035"/>
                  <a:pt x="2826290" y="1837274"/>
                </a:cubicBezTo>
                <a:cubicBezTo>
                  <a:pt x="2835609" y="1813530"/>
                  <a:pt x="2787284" y="1831665"/>
                  <a:pt x="2779146" y="1820071"/>
                </a:cubicBezTo>
                <a:cubicBezTo>
                  <a:pt x="2766432" y="1822985"/>
                  <a:pt x="2753158" y="1825635"/>
                  <a:pt x="2739608" y="1827861"/>
                </a:cubicBezTo>
                <a:lnTo>
                  <a:pt x="2731631" y="1828881"/>
                </a:lnTo>
                <a:cubicBezTo>
                  <a:pt x="2731575" y="1828813"/>
                  <a:pt x="2731521" y="1828744"/>
                  <a:pt x="2731464" y="1828677"/>
                </a:cubicBezTo>
                <a:cubicBezTo>
                  <a:pt x="2729715" y="1828415"/>
                  <a:pt x="2727085" y="1828569"/>
                  <a:pt x="2723037" y="1829303"/>
                </a:cubicBezTo>
                <a:lnTo>
                  <a:pt x="2701616" y="1832725"/>
                </a:lnTo>
                <a:lnTo>
                  <a:pt x="2696239" y="1831904"/>
                </a:lnTo>
                <a:lnTo>
                  <a:pt x="2663445" y="1825958"/>
                </a:lnTo>
                <a:cubicBezTo>
                  <a:pt x="2641260" y="1825904"/>
                  <a:pt x="2595040" y="1827674"/>
                  <a:pt x="2560925" y="1829094"/>
                </a:cubicBezTo>
                <a:cubicBezTo>
                  <a:pt x="2527977" y="1836499"/>
                  <a:pt x="2496507" y="1831991"/>
                  <a:pt x="2458739" y="1834479"/>
                </a:cubicBezTo>
                <a:cubicBezTo>
                  <a:pt x="2419379" y="1848893"/>
                  <a:pt x="2396428" y="1834257"/>
                  <a:pt x="2356074" y="1836991"/>
                </a:cubicBezTo>
                <a:cubicBezTo>
                  <a:pt x="2323435" y="1857644"/>
                  <a:pt x="2325610" y="1826053"/>
                  <a:pt x="2304241" y="1822021"/>
                </a:cubicBezTo>
                <a:lnTo>
                  <a:pt x="2298362" y="1822125"/>
                </a:lnTo>
                <a:lnTo>
                  <a:pt x="2283527" y="1826361"/>
                </a:lnTo>
                <a:lnTo>
                  <a:pt x="2278150" y="1828604"/>
                </a:lnTo>
                <a:cubicBezTo>
                  <a:pt x="2274371" y="1829907"/>
                  <a:pt x="2271762" y="1830461"/>
                  <a:pt x="2269853" y="1830502"/>
                </a:cubicBezTo>
                <a:lnTo>
                  <a:pt x="2269585" y="1830341"/>
                </a:lnTo>
                <a:lnTo>
                  <a:pt x="2225332" y="1845825"/>
                </a:lnTo>
                <a:cubicBezTo>
                  <a:pt x="2211505" y="1836594"/>
                  <a:pt x="2170867" y="1860661"/>
                  <a:pt x="2169048" y="1837658"/>
                </a:cubicBezTo>
                <a:cubicBezTo>
                  <a:pt x="2153238" y="1843278"/>
                  <a:pt x="2146132" y="1854645"/>
                  <a:pt x="2147231" y="1839027"/>
                </a:cubicBezTo>
                <a:cubicBezTo>
                  <a:pt x="2141901" y="1840465"/>
                  <a:pt x="2138205" y="1840014"/>
                  <a:pt x="2135241" y="1838652"/>
                </a:cubicBezTo>
                <a:lnTo>
                  <a:pt x="2099215" y="1850768"/>
                </a:lnTo>
                <a:lnTo>
                  <a:pt x="2094046" y="1850806"/>
                </a:lnTo>
                <a:lnTo>
                  <a:pt x="2071850" y="1861319"/>
                </a:lnTo>
                <a:lnTo>
                  <a:pt x="2039607" y="1874318"/>
                </a:lnTo>
                <a:lnTo>
                  <a:pt x="2037289" y="1874025"/>
                </a:lnTo>
                <a:lnTo>
                  <a:pt x="2023615" y="1881562"/>
                </a:lnTo>
                <a:cubicBezTo>
                  <a:pt x="2019390" y="1884562"/>
                  <a:pt x="1959668" y="1894795"/>
                  <a:pt x="1957176" y="1898709"/>
                </a:cubicBezTo>
                <a:cubicBezTo>
                  <a:pt x="1901224" y="1893805"/>
                  <a:pt x="1914145" y="1913274"/>
                  <a:pt x="1858081" y="1923144"/>
                </a:cubicBezTo>
                <a:cubicBezTo>
                  <a:pt x="1819487" y="1923227"/>
                  <a:pt x="1798952" y="1929741"/>
                  <a:pt x="1738865" y="1944965"/>
                </a:cubicBezTo>
                <a:cubicBezTo>
                  <a:pt x="1698633" y="1955957"/>
                  <a:pt x="1670491" y="1978862"/>
                  <a:pt x="1616692" y="1989107"/>
                </a:cubicBezTo>
                <a:cubicBezTo>
                  <a:pt x="1565257" y="2022368"/>
                  <a:pt x="1474172" y="2022156"/>
                  <a:pt x="1411898" y="2046254"/>
                </a:cubicBezTo>
                <a:cubicBezTo>
                  <a:pt x="1380237" y="2035952"/>
                  <a:pt x="1386648" y="2042292"/>
                  <a:pt x="1375780" y="2047961"/>
                </a:cubicBezTo>
                <a:cubicBezTo>
                  <a:pt x="1375756" y="2047968"/>
                  <a:pt x="1375731" y="2047974"/>
                  <a:pt x="1375707" y="2047981"/>
                </a:cubicBezTo>
                <a:lnTo>
                  <a:pt x="1285585" y="2047113"/>
                </a:lnTo>
                <a:cubicBezTo>
                  <a:pt x="1279541" y="2043453"/>
                  <a:pt x="1272537" y="2040974"/>
                  <a:pt x="1263658" y="2041397"/>
                </a:cubicBezTo>
                <a:cubicBezTo>
                  <a:pt x="1212454" y="2058890"/>
                  <a:pt x="1258499" y="2026611"/>
                  <a:pt x="1170403" y="2033399"/>
                </a:cubicBezTo>
                <a:cubicBezTo>
                  <a:pt x="1166530" y="2036274"/>
                  <a:pt x="1154254" y="2033463"/>
                  <a:pt x="1153718" y="2029576"/>
                </a:cubicBezTo>
                <a:cubicBezTo>
                  <a:pt x="1148486" y="2030819"/>
                  <a:pt x="1137980" y="2038354"/>
                  <a:pt x="1133937" y="2032149"/>
                </a:cubicBezTo>
                <a:cubicBezTo>
                  <a:pt x="1104720" y="2031606"/>
                  <a:pt x="1077532" y="2035424"/>
                  <a:pt x="1054999" y="2043242"/>
                </a:cubicBezTo>
                <a:cubicBezTo>
                  <a:pt x="1024875" y="2038090"/>
                  <a:pt x="1020473" y="2042711"/>
                  <a:pt x="1018405" y="2048281"/>
                </a:cubicBezTo>
                <a:lnTo>
                  <a:pt x="1016563" y="2051718"/>
                </a:lnTo>
                <a:lnTo>
                  <a:pt x="1008284" y="2046742"/>
                </a:lnTo>
                <a:cubicBezTo>
                  <a:pt x="999244" y="2043620"/>
                  <a:pt x="990505" y="2044937"/>
                  <a:pt x="981974" y="2048363"/>
                </a:cubicBezTo>
                <a:lnTo>
                  <a:pt x="971903" y="2053484"/>
                </a:lnTo>
                <a:lnTo>
                  <a:pt x="954015" y="2052529"/>
                </a:lnTo>
                <a:cubicBezTo>
                  <a:pt x="931960" y="2051365"/>
                  <a:pt x="861352" y="2046214"/>
                  <a:pt x="839571" y="2046509"/>
                </a:cubicBezTo>
                <a:lnTo>
                  <a:pt x="823321" y="2054296"/>
                </a:lnTo>
                <a:lnTo>
                  <a:pt x="800990" y="2051523"/>
                </a:lnTo>
                <a:cubicBezTo>
                  <a:pt x="790723" y="2052171"/>
                  <a:pt x="782268" y="2055403"/>
                  <a:pt x="776439" y="2062634"/>
                </a:cubicBezTo>
                <a:cubicBezTo>
                  <a:pt x="773155" y="2056184"/>
                  <a:pt x="769593" y="2059253"/>
                  <a:pt x="763041" y="2063995"/>
                </a:cubicBezTo>
                <a:lnTo>
                  <a:pt x="757863" y="2065877"/>
                </a:lnTo>
                <a:lnTo>
                  <a:pt x="745053" y="2051831"/>
                </a:lnTo>
                <a:lnTo>
                  <a:pt x="722609" y="2049504"/>
                </a:lnTo>
                <a:lnTo>
                  <a:pt x="717618" y="2042131"/>
                </a:lnTo>
                <a:lnTo>
                  <a:pt x="703285" y="2046808"/>
                </a:lnTo>
                <a:cubicBezTo>
                  <a:pt x="698219" y="2048137"/>
                  <a:pt x="690058" y="2049926"/>
                  <a:pt x="680199" y="2051947"/>
                </a:cubicBezTo>
                <a:lnTo>
                  <a:pt x="667351" y="2054469"/>
                </a:lnTo>
                <a:lnTo>
                  <a:pt x="660961" y="2049404"/>
                </a:lnTo>
                <a:lnTo>
                  <a:pt x="638282" y="2060093"/>
                </a:lnTo>
                <a:lnTo>
                  <a:pt x="583551" y="2070197"/>
                </a:lnTo>
                <a:cubicBezTo>
                  <a:pt x="569268" y="2091365"/>
                  <a:pt x="529124" y="2053106"/>
                  <a:pt x="525274" y="2079137"/>
                </a:cubicBezTo>
                <a:cubicBezTo>
                  <a:pt x="506495" y="2056498"/>
                  <a:pt x="440091" y="2069666"/>
                  <a:pt x="405635" y="2059339"/>
                </a:cubicBezTo>
                <a:cubicBezTo>
                  <a:pt x="397410" y="2069278"/>
                  <a:pt x="294416" y="2032966"/>
                  <a:pt x="281555" y="2022847"/>
                </a:cubicBezTo>
                <a:cubicBezTo>
                  <a:pt x="171589" y="1986245"/>
                  <a:pt x="126791" y="1985528"/>
                  <a:pt x="98513" y="1969504"/>
                </a:cubicBezTo>
                <a:cubicBezTo>
                  <a:pt x="85544" y="1965247"/>
                  <a:pt x="73324" y="1958000"/>
                  <a:pt x="56191" y="1950709"/>
                </a:cubicBezTo>
                <a:lnTo>
                  <a:pt x="0" y="1935789"/>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p:cNvSpPr>
            <a:spLocks noGrp="1"/>
          </p:cNvSpPr>
          <p:nvPr>
            <p:ph type="title"/>
          </p:nvPr>
        </p:nvSpPr>
        <p:spPr>
          <a:xfrm>
            <a:off x="852777" y="548640"/>
            <a:ext cx="7157553" cy="1188720"/>
          </a:xfrm>
        </p:spPr>
        <p:txBody>
          <a:bodyPr>
            <a:normAutofit/>
          </a:bodyPr>
          <a:lstStyle/>
          <a:p>
            <a:pPr>
              <a:lnSpc>
                <a:spcPct val="90000"/>
              </a:lnSpc>
            </a:pPr>
            <a:r>
              <a:rPr lang="nl-NL" sz="3700" dirty="0">
                <a:solidFill>
                  <a:schemeClr val="tx1">
                    <a:lumMod val="85000"/>
                    <a:lumOff val="15000"/>
                  </a:schemeClr>
                </a:solidFill>
              </a:rPr>
              <a:t>Over welke aspecten is het nuttig om in de raden te debatteren?</a:t>
            </a:r>
          </a:p>
        </p:txBody>
      </p:sp>
      <p:sp>
        <p:nvSpPr>
          <p:cNvPr id="3" name="Content Placeholder 2"/>
          <p:cNvSpPr>
            <a:spLocks noGrp="1"/>
          </p:cNvSpPr>
          <p:nvPr>
            <p:ph idx="1"/>
          </p:nvPr>
        </p:nvSpPr>
        <p:spPr>
          <a:xfrm>
            <a:off x="611560" y="3212975"/>
            <a:ext cx="8136904" cy="2538821"/>
          </a:xfrm>
        </p:spPr>
        <p:txBody>
          <a:bodyPr anchor="ctr">
            <a:normAutofit fontScale="77500" lnSpcReduction="20000"/>
          </a:bodyPr>
          <a:lstStyle/>
          <a:p>
            <a:pPr marL="0" marR="0" lvl="0" indent="0" fontAlgn="auto">
              <a:spcAft>
                <a:spcPts val="0"/>
              </a:spcAft>
              <a:buClrTx/>
              <a:buSzTx/>
              <a:buNone/>
              <a:tabLst>
                <a:tab pos="1980565" algn="l"/>
              </a:tabLst>
              <a:defRPr/>
            </a:pPr>
            <a:r>
              <a:rPr lang="nl-NL" sz="2800" dirty="0">
                <a:solidFill>
                  <a:schemeClr val="tx1">
                    <a:lumMod val="85000"/>
                    <a:lumOff val="15000"/>
                  </a:schemeClr>
                </a:solidFill>
                <a:latin typeface="Roboto" panose="02000000000000000000" pitchFamily="2" charset="0"/>
                <a:cs typeface="Times New Roman" panose="02020603050405020304" pitchFamily="18" charset="0"/>
              </a:rPr>
              <a:t>De jaarstukken 2023 sluiten af met een positief resultaat van 108.000 euro, uit te keren aan de gemeenten. </a:t>
            </a:r>
          </a:p>
          <a:p>
            <a:pPr marL="0" marR="0" lvl="0" indent="0" fontAlgn="auto">
              <a:spcAft>
                <a:spcPts val="0"/>
              </a:spcAft>
              <a:buClrTx/>
              <a:buSzTx/>
              <a:buNone/>
              <a:tabLst>
                <a:tab pos="1980565" algn="l"/>
              </a:tabLst>
              <a:defRPr/>
            </a:pPr>
            <a:endParaRPr lang="nl-NL" sz="2800" i="1" dirty="0">
              <a:solidFill>
                <a:schemeClr val="tx1">
                  <a:lumMod val="85000"/>
                  <a:lumOff val="15000"/>
                </a:schemeClr>
              </a:solidFill>
              <a:latin typeface="Roboto" panose="02000000000000000000" pitchFamily="2" charset="0"/>
              <a:cs typeface="Times New Roman" panose="02020603050405020304" pitchFamily="18" charset="0"/>
            </a:endParaRPr>
          </a:p>
          <a:p>
            <a:pPr marL="0" indent="0">
              <a:buNone/>
            </a:pPr>
            <a:r>
              <a:rPr kumimoji="0" lang="nl-NL" sz="2800" b="0" u="none" strike="noStrike" kern="1200" cap="none" spc="0" normalizeH="0" baseline="0" noProof="0" dirty="0">
                <a:ln>
                  <a:noFill/>
                </a:ln>
                <a:solidFill>
                  <a:schemeClr val="tx1">
                    <a:lumMod val="85000"/>
                    <a:lumOff val="15000"/>
                  </a:schemeClr>
                </a:solidFill>
                <a:effectLst/>
                <a:uLnTx/>
                <a:uFillTx/>
                <a:latin typeface="Roboto" panose="02000000000000000000" pitchFamily="2" charset="0"/>
                <a:ea typeface="Calibri" panose="020F0502020204030204" pitchFamily="34" charset="0"/>
                <a:cs typeface="Times New Roman" panose="02020603050405020304" pitchFamily="18" charset="0"/>
              </a:rPr>
              <a:t>De jaarstukken 2023 geven </a:t>
            </a:r>
            <a:r>
              <a:rPr kumimoji="0" lang="nl-NL" sz="2800" b="0" u="sng" strike="noStrike" kern="1200" cap="none" spc="0" normalizeH="0" baseline="0" noProof="0" dirty="0">
                <a:ln>
                  <a:noFill/>
                </a:ln>
                <a:solidFill>
                  <a:schemeClr val="tx1">
                    <a:lumMod val="85000"/>
                    <a:lumOff val="15000"/>
                  </a:schemeClr>
                </a:solidFill>
                <a:effectLst/>
                <a:uLnTx/>
                <a:uFillTx/>
                <a:latin typeface="Roboto" panose="02000000000000000000" pitchFamily="2" charset="0"/>
                <a:ea typeface="Calibri" panose="020F0502020204030204" pitchFamily="34" charset="0"/>
                <a:cs typeface="Times New Roman" panose="02020603050405020304" pitchFamily="18" charset="0"/>
              </a:rPr>
              <a:t>vooralsnog</a:t>
            </a:r>
            <a:r>
              <a:rPr kumimoji="0" lang="nl-NL" sz="2800" b="0" u="none" strike="noStrike" kern="1200" cap="none" spc="0" normalizeH="0" baseline="0" noProof="0" dirty="0">
                <a:ln>
                  <a:noFill/>
                </a:ln>
                <a:solidFill>
                  <a:schemeClr val="tx1">
                    <a:lumMod val="85000"/>
                    <a:lumOff val="15000"/>
                  </a:schemeClr>
                </a:solidFill>
                <a:effectLst/>
                <a:uLnTx/>
                <a:uFillTx/>
                <a:latin typeface="Roboto" panose="02000000000000000000" pitchFamily="2" charset="0"/>
                <a:ea typeface="Calibri" panose="020F0502020204030204" pitchFamily="34" charset="0"/>
                <a:cs typeface="Times New Roman" panose="02020603050405020304" pitchFamily="18" charset="0"/>
              </a:rPr>
              <a:t> geen aanleiding tot het indienen van een zienswijze afhankelijk van de accountantscontrole.</a:t>
            </a:r>
          </a:p>
          <a:p>
            <a:pPr marL="0" indent="0">
              <a:buNone/>
            </a:pPr>
            <a:endParaRPr kumimoji="0" lang="nl-NL" sz="2800" b="0" u="none" strike="noStrike" kern="1200" cap="none" spc="0" normalizeH="0" baseline="0" noProof="0" dirty="0">
              <a:ln>
                <a:noFill/>
              </a:ln>
              <a:solidFill>
                <a:schemeClr val="tx1">
                  <a:lumMod val="85000"/>
                  <a:lumOff val="15000"/>
                </a:schemeClr>
              </a:solidFill>
              <a:effectLst/>
              <a:uLnTx/>
              <a:uFillTx/>
              <a:latin typeface="Roboto" panose="02000000000000000000" pitchFamily="2" charset="0"/>
              <a:ea typeface="Calibri" panose="020F0502020204030204" pitchFamily="34" charset="0"/>
              <a:cs typeface="Times New Roman" panose="02020603050405020304" pitchFamily="18" charset="0"/>
            </a:endParaRPr>
          </a:p>
          <a:p>
            <a:pPr marL="0" indent="0">
              <a:buNone/>
            </a:pPr>
            <a:r>
              <a:rPr kumimoji="0" lang="nl-NL" sz="2800" b="0" u="none" strike="noStrike" kern="1200" cap="none" spc="0" normalizeH="0" baseline="0" noProof="0" dirty="0">
                <a:ln>
                  <a:noFill/>
                </a:ln>
                <a:solidFill>
                  <a:schemeClr val="tx1">
                    <a:lumMod val="85000"/>
                    <a:lumOff val="15000"/>
                  </a:schemeClr>
                </a:solidFill>
                <a:effectLst/>
                <a:uLnTx/>
                <a:uFillTx/>
                <a:latin typeface="Roboto" panose="02000000000000000000" pitchFamily="2" charset="0"/>
                <a:ea typeface="Calibri" panose="020F0502020204030204" pitchFamily="34" charset="0"/>
                <a:cs typeface="Times New Roman" panose="02020603050405020304" pitchFamily="18" charset="0"/>
              </a:rPr>
              <a:t>Zijn er nog andere inzichten?</a:t>
            </a:r>
            <a:endParaRPr lang="nl-NL" sz="1700" dirty="0">
              <a:solidFill>
                <a:schemeClr val="tx1">
                  <a:lumMod val="85000"/>
                  <a:lumOff val="15000"/>
                </a:schemeClr>
              </a:solidFill>
            </a:endParaRPr>
          </a:p>
          <a:p>
            <a:pPr marL="0" indent="0">
              <a:buNone/>
            </a:pPr>
            <a:endParaRPr lang="nl-NL" sz="1700" dirty="0">
              <a:solidFill>
                <a:schemeClr val="tx1">
                  <a:lumMod val="85000"/>
                  <a:lumOff val="15000"/>
                </a:schemeClr>
              </a:solidFill>
            </a:endParaRPr>
          </a:p>
          <a:p>
            <a:pPr marL="0" indent="0">
              <a:buNone/>
            </a:pPr>
            <a:endParaRPr lang="nl-NL" sz="1700" dirty="0">
              <a:solidFill>
                <a:schemeClr val="tx1">
                  <a:lumMod val="85000"/>
                  <a:lumOff val="15000"/>
                </a:schemeClr>
              </a:solidFill>
            </a:endParaRPr>
          </a:p>
          <a:p>
            <a:pPr marL="0" indent="0">
              <a:buNone/>
            </a:pPr>
            <a:endParaRPr lang="nl-NL" sz="1700" dirty="0">
              <a:solidFill>
                <a:schemeClr val="tx1">
                  <a:lumMod val="85000"/>
                  <a:lumOff val="15000"/>
                </a:schemeClr>
              </a:solidFill>
            </a:endParaRPr>
          </a:p>
          <a:p>
            <a:pPr marL="0" indent="0">
              <a:buNone/>
            </a:pPr>
            <a:endParaRPr lang="nl-NL" sz="1700" dirty="0">
              <a:solidFill>
                <a:schemeClr val="tx1">
                  <a:lumMod val="85000"/>
                  <a:lumOff val="15000"/>
                </a:schemeClr>
              </a:solidFill>
            </a:endParaRPr>
          </a:p>
          <a:p>
            <a:pPr marL="0" indent="0">
              <a:buNone/>
            </a:pPr>
            <a:endParaRPr lang="nl-NL" sz="1700" dirty="0">
              <a:solidFill>
                <a:schemeClr val="tx1">
                  <a:lumMod val="85000"/>
                  <a:lumOff val="15000"/>
                </a:schemeClr>
              </a:solidFill>
            </a:endParaRPr>
          </a:p>
        </p:txBody>
      </p:sp>
      <p:sp>
        <p:nvSpPr>
          <p:cNvPr id="19" name="Freeform: Shape 18">
            <a:extLst>
              <a:ext uri="{FF2B5EF4-FFF2-40B4-BE49-F238E27FC236}">
                <a16:creationId xmlns:a16="http://schemas.microsoft.com/office/drawing/2014/main" id="{142DCE2C-2863-46FA-9BE7-24365A24D9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68439" y="5970896"/>
            <a:ext cx="7475562" cy="887104"/>
          </a:xfrm>
          <a:custGeom>
            <a:avLst/>
            <a:gdLst>
              <a:gd name="connsiteX0" fmla="*/ 4686423 w 9517857"/>
              <a:gd name="connsiteY0" fmla="*/ 247919 h 918356"/>
              <a:gd name="connsiteX1" fmla="*/ 4689051 w 9517857"/>
              <a:gd name="connsiteY1" fmla="*/ 250968 h 918356"/>
              <a:gd name="connsiteX2" fmla="*/ 4687244 w 9517857"/>
              <a:gd name="connsiteY2" fmla="*/ 251298 h 918356"/>
              <a:gd name="connsiteX3" fmla="*/ 4685225 w 9517857"/>
              <a:gd name="connsiteY3" fmla="*/ 246530 h 918356"/>
              <a:gd name="connsiteX4" fmla="*/ 4686133 w 9517857"/>
              <a:gd name="connsiteY4" fmla="*/ 246727 h 918356"/>
              <a:gd name="connsiteX5" fmla="*/ 4686423 w 9517857"/>
              <a:gd name="connsiteY5" fmla="*/ 247919 h 918356"/>
              <a:gd name="connsiteX6" fmla="*/ 9517856 w 9517857"/>
              <a:gd name="connsiteY6" fmla="*/ 0 h 918356"/>
              <a:gd name="connsiteX7" fmla="*/ 9517857 w 9517857"/>
              <a:gd name="connsiteY7" fmla="*/ 12 h 918356"/>
              <a:gd name="connsiteX8" fmla="*/ 9517857 w 9517857"/>
              <a:gd name="connsiteY8" fmla="*/ 918356 h 918356"/>
              <a:gd name="connsiteX9" fmla="*/ 14604 w 9517857"/>
              <a:gd name="connsiteY9" fmla="*/ 918356 h 918356"/>
              <a:gd name="connsiteX10" fmla="*/ 12841 w 9517857"/>
              <a:gd name="connsiteY10" fmla="*/ 917763 h 918356"/>
              <a:gd name="connsiteX11" fmla="*/ 93 w 9517857"/>
              <a:gd name="connsiteY11" fmla="*/ 912471 h 918356"/>
              <a:gd name="connsiteX12" fmla="*/ 58674 w 9517857"/>
              <a:gd name="connsiteY12" fmla="*/ 890322 h 918356"/>
              <a:gd name="connsiteX13" fmla="*/ 275005 w 9517857"/>
              <a:gd name="connsiteY13" fmla="*/ 807229 h 918356"/>
              <a:gd name="connsiteX14" fmla="*/ 587824 w 9517857"/>
              <a:gd name="connsiteY14" fmla="*/ 798195 h 918356"/>
              <a:gd name="connsiteX15" fmla="*/ 651826 w 9517857"/>
              <a:gd name="connsiteY15" fmla="*/ 738338 h 918356"/>
              <a:gd name="connsiteX16" fmla="*/ 727985 w 9517857"/>
              <a:gd name="connsiteY16" fmla="*/ 719826 h 918356"/>
              <a:gd name="connsiteX17" fmla="*/ 778982 w 9517857"/>
              <a:gd name="connsiteY17" fmla="*/ 710142 h 918356"/>
              <a:gd name="connsiteX18" fmla="*/ 849944 w 9517857"/>
              <a:gd name="connsiteY18" fmla="*/ 717987 h 918356"/>
              <a:gd name="connsiteX19" fmla="*/ 921659 w 9517857"/>
              <a:gd name="connsiteY19" fmla="*/ 712695 h 918356"/>
              <a:gd name="connsiteX20" fmla="*/ 930946 w 9517857"/>
              <a:gd name="connsiteY20" fmla="*/ 734046 h 918356"/>
              <a:gd name="connsiteX21" fmla="*/ 986250 w 9517857"/>
              <a:gd name="connsiteY21" fmla="*/ 713530 h 918356"/>
              <a:gd name="connsiteX22" fmla="*/ 1013752 w 9517857"/>
              <a:gd name="connsiteY22" fmla="*/ 713361 h 918356"/>
              <a:gd name="connsiteX23" fmla="*/ 1023734 w 9517857"/>
              <a:gd name="connsiteY23" fmla="*/ 718571 h 918356"/>
              <a:gd name="connsiteX24" fmla="*/ 1063207 w 9517857"/>
              <a:gd name="connsiteY24" fmla="*/ 715651 h 918356"/>
              <a:gd name="connsiteX25" fmla="*/ 1081980 w 9517857"/>
              <a:gd name="connsiteY25" fmla="*/ 738455 h 918356"/>
              <a:gd name="connsiteX26" fmla="*/ 1218120 w 9517857"/>
              <a:gd name="connsiteY26" fmla="*/ 713280 h 918356"/>
              <a:gd name="connsiteX27" fmla="*/ 1397459 w 9517857"/>
              <a:gd name="connsiteY27" fmla="*/ 691190 h 918356"/>
              <a:gd name="connsiteX28" fmla="*/ 1580688 w 9517857"/>
              <a:gd name="connsiteY28" fmla="*/ 693697 h 918356"/>
              <a:gd name="connsiteX29" fmla="*/ 1772334 w 9517857"/>
              <a:gd name="connsiteY29" fmla="*/ 710640 h 918356"/>
              <a:gd name="connsiteX30" fmla="*/ 2002561 w 9517857"/>
              <a:gd name="connsiteY30" fmla="*/ 659917 h 918356"/>
              <a:gd name="connsiteX31" fmla="*/ 2135144 w 9517857"/>
              <a:gd name="connsiteY31" fmla="*/ 636501 h 918356"/>
              <a:gd name="connsiteX32" fmla="*/ 2440292 w 9517857"/>
              <a:gd name="connsiteY32" fmla="*/ 593862 h 918356"/>
              <a:gd name="connsiteX33" fmla="*/ 2547829 w 9517857"/>
              <a:gd name="connsiteY33" fmla="*/ 566150 h 918356"/>
              <a:gd name="connsiteX34" fmla="*/ 2658055 w 9517857"/>
              <a:gd name="connsiteY34" fmla="*/ 578727 h 918356"/>
              <a:gd name="connsiteX35" fmla="*/ 2693698 w 9517857"/>
              <a:gd name="connsiteY35" fmla="*/ 560029 h 918356"/>
              <a:gd name="connsiteX36" fmla="*/ 2699673 w 9517857"/>
              <a:gd name="connsiteY36" fmla="*/ 556400 h 918356"/>
              <a:gd name="connsiteX37" fmla="*/ 2727306 w 9517857"/>
              <a:gd name="connsiteY37" fmla="*/ 550698 h 918356"/>
              <a:gd name="connsiteX38" fmla="*/ 2730451 w 9517857"/>
              <a:gd name="connsiteY38" fmla="*/ 538058 h 918356"/>
              <a:gd name="connsiteX39" fmla="*/ 2768713 w 9517857"/>
              <a:gd name="connsiteY39" fmla="*/ 521575 h 918356"/>
              <a:gd name="connsiteX40" fmla="*/ 2820868 w 9517857"/>
              <a:gd name="connsiteY40" fmla="*/ 514160 h 918356"/>
              <a:gd name="connsiteX41" fmla="*/ 3073635 w 9517857"/>
              <a:gd name="connsiteY41" fmla="*/ 491294 h 918356"/>
              <a:gd name="connsiteX42" fmla="*/ 3222071 w 9517857"/>
              <a:gd name="connsiteY42" fmla="*/ 470559 h 918356"/>
              <a:gd name="connsiteX43" fmla="*/ 3274069 w 9517857"/>
              <a:gd name="connsiteY43" fmla="*/ 451605 h 918356"/>
              <a:gd name="connsiteX44" fmla="*/ 3349632 w 9517857"/>
              <a:gd name="connsiteY44" fmla="*/ 432583 h 918356"/>
              <a:gd name="connsiteX45" fmla="*/ 3479593 w 9517857"/>
              <a:gd name="connsiteY45" fmla="*/ 390437 h 918356"/>
              <a:gd name="connsiteX46" fmla="*/ 3660110 w 9517857"/>
              <a:gd name="connsiteY46" fmla="*/ 348726 h 918356"/>
              <a:gd name="connsiteX47" fmla="*/ 3750023 w 9517857"/>
              <a:gd name="connsiteY47" fmla="*/ 370678 h 918356"/>
              <a:gd name="connsiteX48" fmla="*/ 3844133 w 9517857"/>
              <a:gd name="connsiteY48" fmla="*/ 360648 h 918356"/>
              <a:gd name="connsiteX49" fmla="*/ 3913545 w 9517857"/>
              <a:gd name="connsiteY49" fmla="*/ 344235 h 918356"/>
              <a:gd name="connsiteX50" fmla="*/ 4266740 w 9517857"/>
              <a:gd name="connsiteY50" fmla="*/ 361454 h 918356"/>
              <a:gd name="connsiteX51" fmla="*/ 4430770 w 9517857"/>
              <a:gd name="connsiteY51" fmla="*/ 342643 h 918356"/>
              <a:gd name="connsiteX52" fmla="*/ 4512664 w 9517857"/>
              <a:gd name="connsiteY52" fmla="*/ 319948 h 918356"/>
              <a:gd name="connsiteX53" fmla="*/ 4616423 w 9517857"/>
              <a:gd name="connsiteY53" fmla="*/ 290914 h 918356"/>
              <a:gd name="connsiteX54" fmla="*/ 4691675 w 9517857"/>
              <a:gd name="connsiteY54" fmla="*/ 254011 h 918356"/>
              <a:gd name="connsiteX55" fmla="*/ 4689051 w 9517857"/>
              <a:gd name="connsiteY55" fmla="*/ 250968 h 918356"/>
              <a:gd name="connsiteX56" fmla="*/ 4719994 w 9517857"/>
              <a:gd name="connsiteY56" fmla="*/ 245307 h 918356"/>
              <a:gd name="connsiteX57" fmla="*/ 4752894 w 9517857"/>
              <a:gd name="connsiteY57" fmla="*/ 239875 h 918356"/>
              <a:gd name="connsiteX58" fmla="*/ 4769329 w 9517857"/>
              <a:gd name="connsiteY58" fmla="*/ 233585 h 918356"/>
              <a:gd name="connsiteX59" fmla="*/ 4775634 w 9517857"/>
              <a:gd name="connsiteY59" fmla="*/ 234063 h 918356"/>
              <a:gd name="connsiteX60" fmla="*/ 4790452 w 9517857"/>
              <a:gd name="connsiteY60" fmla="*/ 233572 h 918356"/>
              <a:gd name="connsiteX61" fmla="*/ 4789062 w 9517857"/>
              <a:gd name="connsiteY61" fmla="*/ 241924 h 918356"/>
              <a:gd name="connsiteX62" fmla="*/ 4827826 w 9517857"/>
              <a:gd name="connsiteY62" fmla="*/ 246977 h 918356"/>
              <a:gd name="connsiteX63" fmla="*/ 4892569 w 9517857"/>
              <a:gd name="connsiteY63" fmla="*/ 249933 h 918356"/>
              <a:gd name="connsiteX64" fmla="*/ 4896611 w 9517857"/>
              <a:gd name="connsiteY64" fmla="*/ 240448 h 918356"/>
              <a:gd name="connsiteX65" fmla="*/ 4917286 w 9517857"/>
              <a:gd name="connsiteY65" fmla="*/ 243659 h 918356"/>
              <a:gd name="connsiteX66" fmla="*/ 4981173 w 9517857"/>
              <a:gd name="connsiteY66" fmla="*/ 247103 h 918356"/>
              <a:gd name="connsiteX67" fmla="*/ 5060397 w 9517857"/>
              <a:gd name="connsiteY67" fmla="*/ 263688 h 918356"/>
              <a:gd name="connsiteX68" fmla="*/ 5252996 w 9517857"/>
              <a:gd name="connsiteY68" fmla="*/ 270655 h 918356"/>
              <a:gd name="connsiteX69" fmla="*/ 5358056 w 9517857"/>
              <a:gd name="connsiteY69" fmla="*/ 247248 h 918356"/>
              <a:gd name="connsiteX70" fmla="*/ 5426496 w 9517857"/>
              <a:gd name="connsiteY70" fmla="*/ 235142 h 918356"/>
              <a:gd name="connsiteX71" fmla="*/ 5497161 w 9517857"/>
              <a:gd name="connsiteY71" fmla="*/ 228808 h 918356"/>
              <a:gd name="connsiteX72" fmla="*/ 5826043 w 9517857"/>
              <a:gd name="connsiteY72" fmla="*/ 148073 h 918356"/>
              <a:gd name="connsiteX73" fmla="*/ 6013415 w 9517857"/>
              <a:gd name="connsiteY73" fmla="*/ 137316 h 918356"/>
              <a:gd name="connsiteX74" fmla="*/ 6080994 w 9517857"/>
              <a:gd name="connsiteY74" fmla="*/ 142938 h 918356"/>
              <a:gd name="connsiteX75" fmla="*/ 6194152 w 9517857"/>
              <a:gd name="connsiteY75" fmla="*/ 151772 h 918356"/>
              <a:gd name="connsiteX76" fmla="*/ 6281379 w 9517857"/>
              <a:gd name="connsiteY76" fmla="*/ 181626 h 918356"/>
              <a:gd name="connsiteX77" fmla="*/ 6374947 w 9517857"/>
              <a:gd name="connsiteY77" fmla="*/ 179799 h 918356"/>
              <a:gd name="connsiteX78" fmla="*/ 6448518 w 9517857"/>
              <a:gd name="connsiteY78" fmla="*/ 164378 h 918356"/>
              <a:gd name="connsiteX79" fmla="*/ 6544700 w 9517857"/>
              <a:gd name="connsiteY79" fmla="*/ 167161 h 918356"/>
              <a:gd name="connsiteX80" fmla="*/ 6648353 w 9517857"/>
              <a:gd name="connsiteY80" fmla="*/ 172250 h 918356"/>
              <a:gd name="connsiteX81" fmla="*/ 6736227 w 9517857"/>
              <a:gd name="connsiteY81" fmla="*/ 173216 h 918356"/>
              <a:gd name="connsiteX82" fmla="*/ 6977218 w 9517857"/>
              <a:gd name="connsiteY82" fmla="*/ 184289 h 918356"/>
              <a:gd name="connsiteX83" fmla="*/ 7065221 w 9517857"/>
              <a:gd name="connsiteY83" fmla="*/ 227531 h 918356"/>
              <a:gd name="connsiteX84" fmla="*/ 7366876 w 9517857"/>
              <a:gd name="connsiteY84" fmla="*/ 248468 h 918356"/>
              <a:gd name="connsiteX85" fmla="*/ 7565449 w 9517857"/>
              <a:gd name="connsiteY85" fmla="*/ 258950 h 918356"/>
              <a:gd name="connsiteX86" fmla="*/ 7599285 w 9517857"/>
              <a:gd name="connsiteY86" fmla="*/ 266021 h 918356"/>
              <a:gd name="connsiteX87" fmla="*/ 7644411 w 9517857"/>
              <a:gd name="connsiteY87" fmla="*/ 258986 h 918356"/>
              <a:gd name="connsiteX88" fmla="*/ 7825110 w 9517857"/>
              <a:gd name="connsiteY88" fmla="*/ 229109 h 918356"/>
              <a:gd name="connsiteX89" fmla="*/ 7965804 w 9517857"/>
              <a:gd name="connsiteY89" fmla="*/ 190545 h 918356"/>
              <a:gd name="connsiteX90" fmla="*/ 8147401 w 9517857"/>
              <a:gd name="connsiteY90" fmla="*/ 205617 h 918356"/>
              <a:gd name="connsiteX91" fmla="*/ 8256033 w 9517857"/>
              <a:gd name="connsiteY91" fmla="*/ 193713 h 918356"/>
              <a:gd name="connsiteX92" fmla="*/ 8410677 w 9517857"/>
              <a:gd name="connsiteY92" fmla="*/ 172167 h 918356"/>
              <a:gd name="connsiteX93" fmla="*/ 8617841 w 9517857"/>
              <a:gd name="connsiteY93" fmla="*/ 155167 h 918356"/>
              <a:gd name="connsiteX94" fmla="*/ 8715976 w 9517857"/>
              <a:gd name="connsiteY94" fmla="*/ 178374 h 918356"/>
              <a:gd name="connsiteX95" fmla="*/ 8778827 w 9517857"/>
              <a:gd name="connsiteY95" fmla="*/ 172936 h 918356"/>
              <a:gd name="connsiteX96" fmla="*/ 8840778 w 9517857"/>
              <a:gd name="connsiteY96" fmla="*/ 143149 h 918356"/>
              <a:gd name="connsiteX97" fmla="*/ 9010380 w 9517857"/>
              <a:gd name="connsiteY97" fmla="*/ 91891 h 918356"/>
              <a:gd name="connsiteX98" fmla="*/ 9110856 w 9517857"/>
              <a:gd name="connsiteY98" fmla="*/ 70997 h 918356"/>
              <a:gd name="connsiteX99" fmla="*/ 9268817 w 9517857"/>
              <a:gd name="connsiteY99" fmla="*/ 53082 h 918356"/>
              <a:gd name="connsiteX100" fmla="*/ 9316667 w 9517857"/>
              <a:gd name="connsiteY100" fmla="*/ 45047 h 918356"/>
              <a:gd name="connsiteX101" fmla="*/ 9428209 w 9517857"/>
              <a:gd name="connsiteY101" fmla="*/ 29923 h 9183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517857" h="918356">
                <a:moveTo>
                  <a:pt x="4686423" y="247919"/>
                </a:moveTo>
                <a:lnTo>
                  <a:pt x="4689051" y="250968"/>
                </a:lnTo>
                <a:lnTo>
                  <a:pt x="4687244" y="251298"/>
                </a:lnTo>
                <a:close/>
                <a:moveTo>
                  <a:pt x="4685225" y="246530"/>
                </a:moveTo>
                <a:cubicBezTo>
                  <a:pt x="4688837" y="243198"/>
                  <a:pt x="4687468" y="244598"/>
                  <a:pt x="4686133" y="246727"/>
                </a:cubicBezTo>
                <a:lnTo>
                  <a:pt x="4686423" y="247919"/>
                </a:lnTo>
                <a:close/>
                <a:moveTo>
                  <a:pt x="9517856" y="0"/>
                </a:moveTo>
                <a:lnTo>
                  <a:pt x="9517857" y="12"/>
                </a:lnTo>
                <a:lnTo>
                  <a:pt x="9517857" y="918356"/>
                </a:lnTo>
                <a:lnTo>
                  <a:pt x="14604" y="918356"/>
                </a:lnTo>
                <a:lnTo>
                  <a:pt x="12841" y="917763"/>
                </a:lnTo>
                <a:cubicBezTo>
                  <a:pt x="4532" y="914864"/>
                  <a:pt x="-773" y="912807"/>
                  <a:pt x="93" y="912471"/>
                </a:cubicBezTo>
                <a:cubicBezTo>
                  <a:pt x="172" y="912298"/>
                  <a:pt x="58594" y="890495"/>
                  <a:pt x="58674" y="890322"/>
                </a:cubicBezTo>
                <a:cubicBezTo>
                  <a:pt x="127436" y="929614"/>
                  <a:pt x="206243" y="828226"/>
                  <a:pt x="275005" y="807229"/>
                </a:cubicBezTo>
                <a:cubicBezTo>
                  <a:pt x="303983" y="806087"/>
                  <a:pt x="504960" y="777375"/>
                  <a:pt x="587824" y="798195"/>
                </a:cubicBezTo>
                <a:cubicBezTo>
                  <a:pt x="598733" y="769348"/>
                  <a:pt x="682904" y="785924"/>
                  <a:pt x="651826" y="738338"/>
                </a:cubicBezTo>
                <a:cubicBezTo>
                  <a:pt x="688440" y="737862"/>
                  <a:pt x="753255" y="750396"/>
                  <a:pt x="727985" y="719826"/>
                </a:cubicBezTo>
                <a:cubicBezTo>
                  <a:pt x="739648" y="718749"/>
                  <a:pt x="775717" y="715087"/>
                  <a:pt x="778982" y="710142"/>
                </a:cubicBezTo>
                <a:cubicBezTo>
                  <a:pt x="779189" y="709407"/>
                  <a:pt x="849736" y="718721"/>
                  <a:pt x="849944" y="717987"/>
                </a:cubicBezTo>
                <a:lnTo>
                  <a:pt x="921659" y="712695"/>
                </a:lnTo>
                <a:lnTo>
                  <a:pt x="930946" y="734046"/>
                </a:lnTo>
                <a:lnTo>
                  <a:pt x="986250" y="713530"/>
                </a:lnTo>
                <a:lnTo>
                  <a:pt x="1013752" y="713361"/>
                </a:lnTo>
                <a:lnTo>
                  <a:pt x="1023734" y="718571"/>
                </a:lnTo>
                <a:cubicBezTo>
                  <a:pt x="1033291" y="721276"/>
                  <a:pt x="1045398" y="721394"/>
                  <a:pt x="1063207" y="715651"/>
                </a:cubicBezTo>
                <a:lnTo>
                  <a:pt x="1081980" y="738455"/>
                </a:lnTo>
                <a:lnTo>
                  <a:pt x="1218120" y="713280"/>
                </a:lnTo>
                <a:cubicBezTo>
                  <a:pt x="1230137" y="716162"/>
                  <a:pt x="1387179" y="685179"/>
                  <a:pt x="1397459" y="691190"/>
                </a:cubicBezTo>
                <a:cubicBezTo>
                  <a:pt x="1490025" y="704984"/>
                  <a:pt x="1465878" y="715604"/>
                  <a:pt x="1580688" y="693697"/>
                </a:cubicBezTo>
                <a:cubicBezTo>
                  <a:pt x="1607067" y="704379"/>
                  <a:pt x="1719477" y="658239"/>
                  <a:pt x="1772334" y="710640"/>
                </a:cubicBezTo>
                <a:cubicBezTo>
                  <a:pt x="1745536" y="644824"/>
                  <a:pt x="1976078" y="716436"/>
                  <a:pt x="2002561" y="659917"/>
                </a:cubicBezTo>
                <a:cubicBezTo>
                  <a:pt x="2045346" y="660357"/>
                  <a:pt x="2166676" y="654391"/>
                  <a:pt x="2135144" y="636501"/>
                </a:cubicBezTo>
                <a:cubicBezTo>
                  <a:pt x="2276591" y="665055"/>
                  <a:pt x="2293173" y="591792"/>
                  <a:pt x="2440292" y="593862"/>
                </a:cubicBezTo>
                <a:cubicBezTo>
                  <a:pt x="2495160" y="534824"/>
                  <a:pt x="2473343" y="585644"/>
                  <a:pt x="2547829" y="566150"/>
                </a:cubicBezTo>
                <a:cubicBezTo>
                  <a:pt x="2545438" y="614169"/>
                  <a:pt x="2632278" y="528280"/>
                  <a:pt x="2658055" y="578727"/>
                </a:cubicBezTo>
                <a:cubicBezTo>
                  <a:pt x="2670795" y="573581"/>
                  <a:pt x="2682322" y="567005"/>
                  <a:pt x="2693698" y="560029"/>
                </a:cubicBezTo>
                <a:lnTo>
                  <a:pt x="2699673" y="556400"/>
                </a:lnTo>
                <a:lnTo>
                  <a:pt x="2727306" y="550698"/>
                </a:lnTo>
                <a:lnTo>
                  <a:pt x="2730451" y="538058"/>
                </a:lnTo>
                <a:lnTo>
                  <a:pt x="2768713" y="521575"/>
                </a:lnTo>
                <a:cubicBezTo>
                  <a:pt x="2783756" y="517104"/>
                  <a:pt x="2800788" y="514291"/>
                  <a:pt x="2820868" y="514160"/>
                </a:cubicBezTo>
                <a:cubicBezTo>
                  <a:pt x="2894791" y="532885"/>
                  <a:pt x="2981506" y="465507"/>
                  <a:pt x="3073635" y="491294"/>
                </a:cubicBezTo>
                <a:cubicBezTo>
                  <a:pt x="3106872" y="496624"/>
                  <a:pt x="3205785" y="487718"/>
                  <a:pt x="3222071" y="470559"/>
                </a:cubicBezTo>
                <a:cubicBezTo>
                  <a:pt x="3242193" y="465514"/>
                  <a:pt x="3267163" y="469136"/>
                  <a:pt x="3274069" y="451605"/>
                </a:cubicBezTo>
                <a:cubicBezTo>
                  <a:pt x="3286659" y="430165"/>
                  <a:pt x="3363648" y="455571"/>
                  <a:pt x="3349632" y="432583"/>
                </a:cubicBezTo>
                <a:cubicBezTo>
                  <a:pt x="3404182" y="449847"/>
                  <a:pt x="3438210" y="404323"/>
                  <a:pt x="3479593" y="390437"/>
                </a:cubicBezTo>
                <a:cubicBezTo>
                  <a:pt x="3523240" y="408403"/>
                  <a:pt x="3567027" y="361554"/>
                  <a:pt x="3660110" y="348726"/>
                </a:cubicBezTo>
                <a:cubicBezTo>
                  <a:pt x="3708299" y="369683"/>
                  <a:pt x="3662447" y="344775"/>
                  <a:pt x="3750023" y="370678"/>
                </a:cubicBezTo>
                <a:cubicBezTo>
                  <a:pt x="3752092" y="367132"/>
                  <a:pt x="3816880" y="365055"/>
                  <a:pt x="3844133" y="360648"/>
                </a:cubicBezTo>
                <a:cubicBezTo>
                  <a:pt x="3871386" y="356240"/>
                  <a:pt x="3882848" y="332490"/>
                  <a:pt x="3913545" y="344235"/>
                </a:cubicBezTo>
                <a:cubicBezTo>
                  <a:pt x="4050255" y="376864"/>
                  <a:pt x="4159924" y="363190"/>
                  <a:pt x="4266740" y="361454"/>
                </a:cubicBezTo>
                <a:cubicBezTo>
                  <a:pt x="4385770" y="354374"/>
                  <a:pt x="4314535" y="340143"/>
                  <a:pt x="4430770" y="342643"/>
                </a:cubicBezTo>
                <a:cubicBezTo>
                  <a:pt x="4439969" y="322594"/>
                  <a:pt x="4478290" y="314645"/>
                  <a:pt x="4512664" y="319948"/>
                </a:cubicBezTo>
                <a:cubicBezTo>
                  <a:pt x="4570011" y="315138"/>
                  <a:pt x="4549085" y="269599"/>
                  <a:pt x="4616423" y="290914"/>
                </a:cubicBezTo>
                <a:cubicBezTo>
                  <a:pt x="4599641" y="270277"/>
                  <a:pt x="4692085" y="269216"/>
                  <a:pt x="4691675" y="254011"/>
                </a:cubicBezTo>
                <a:lnTo>
                  <a:pt x="4689051" y="250968"/>
                </a:lnTo>
                <a:lnTo>
                  <a:pt x="4719994" y="245307"/>
                </a:lnTo>
                <a:cubicBezTo>
                  <a:pt x="4732635" y="242775"/>
                  <a:pt x="4745300" y="240335"/>
                  <a:pt x="4752894" y="239875"/>
                </a:cubicBezTo>
                <a:lnTo>
                  <a:pt x="4769329" y="233585"/>
                </a:lnTo>
                <a:lnTo>
                  <a:pt x="4775634" y="234063"/>
                </a:lnTo>
                <a:lnTo>
                  <a:pt x="4790452" y="233572"/>
                </a:lnTo>
                <a:cubicBezTo>
                  <a:pt x="4789989" y="236356"/>
                  <a:pt x="4789525" y="239141"/>
                  <a:pt x="4789062" y="241924"/>
                </a:cubicBezTo>
                <a:cubicBezTo>
                  <a:pt x="4786342" y="249932"/>
                  <a:pt x="4804560" y="248631"/>
                  <a:pt x="4827826" y="246977"/>
                </a:cubicBezTo>
                <a:cubicBezTo>
                  <a:pt x="4875782" y="239569"/>
                  <a:pt x="4874112" y="283413"/>
                  <a:pt x="4892569" y="249933"/>
                </a:cubicBezTo>
                <a:lnTo>
                  <a:pt x="4896611" y="240448"/>
                </a:lnTo>
                <a:lnTo>
                  <a:pt x="4917286" y="243659"/>
                </a:lnTo>
                <a:cubicBezTo>
                  <a:pt x="4923060" y="243799"/>
                  <a:pt x="4981729" y="240979"/>
                  <a:pt x="4981173" y="247103"/>
                </a:cubicBezTo>
                <a:cubicBezTo>
                  <a:pt x="5024880" y="220690"/>
                  <a:pt x="5014146" y="257963"/>
                  <a:pt x="5060397" y="263688"/>
                </a:cubicBezTo>
                <a:cubicBezTo>
                  <a:pt x="5093356" y="238589"/>
                  <a:pt x="5157892" y="275351"/>
                  <a:pt x="5252996" y="270655"/>
                </a:cubicBezTo>
                <a:cubicBezTo>
                  <a:pt x="5288840" y="241872"/>
                  <a:pt x="5287005" y="287921"/>
                  <a:pt x="5358056" y="247248"/>
                </a:cubicBezTo>
                <a:cubicBezTo>
                  <a:pt x="5361752" y="250257"/>
                  <a:pt x="5403312" y="238215"/>
                  <a:pt x="5426496" y="235142"/>
                </a:cubicBezTo>
                <a:cubicBezTo>
                  <a:pt x="5449679" y="232069"/>
                  <a:pt x="5473549" y="245611"/>
                  <a:pt x="5497161" y="228808"/>
                </a:cubicBezTo>
                <a:cubicBezTo>
                  <a:pt x="5611861" y="172767"/>
                  <a:pt x="5723211" y="165860"/>
                  <a:pt x="5826043" y="148073"/>
                </a:cubicBezTo>
                <a:cubicBezTo>
                  <a:pt x="5943127" y="133166"/>
                  <a:pt x="5872659" y="193078"/>
                  <a:pt x="6013415" y="137316"/>
                </a:cubicBezTo>
                <a:cubicBezTo>
                  <a:pt x="6031924" y="154783"/>
                  <a:pt x="6050745" y="154258"/>
                  <a:pt x="6080994" y="142938"/>
                </a:cubicBezTo>
                <a:cubicBezTo>
                  <a:pt x="6138083" y="137090"/>
                  <a:pt x="6140195" y="184383"/>
                  <a:pt x="6194152" y="151772"/>
                </a:cubicBezTo>
                <a:cubicBezTo>
                  <a:pt x="6187280" y="177783"/>
                  <a:pt x="6304222" y="153410"/>
                  <a:pt x="6281379" y="181626"/>
                </a:cubicBezTo>
                <a:cubicBezTo>
                  <a:pt x="6321899" y="201819"/>
                  <a:pt x="6335111" y="162590"/>
                  <a:pt x="6374947" y="179799"/>
                </a:cubicBezTo>
                <a:cubicBezTo>
                  <a:pt x="6417404" y="181336"/>
                  <a:pt x="6402484" y="169694"/>
                  <a:pt x="6448518" y="164378"/>
                </a:cubicBezTo>
                <a:cubicBezTo>
                  <a:pt x="6504958" y="162488"/>
                  <a:pt x="6493438" y="111203"/>
                  <a:pt x="6544700" y="167161"/>
                </a:cubicBezTo>
                <a:cubicBezTo>
                  <a:pt x="6601507" y="148697"/>
                  <a:pt x="6566269" y="164386"/>
                  <a:pt x="6648353" y="172250"/>
                </a:cubicBezTo>
                <a:cubicBezTo>
                  <a:pt x="6680008" y="155223"/>
                  <a:pt x="6707960" y="160673"/>
                  <a:pt x="6736227" y="173216"/>
                </a:cubicBezTo>
                <a:cubicBezTo>
                  <a:pt x="6813963" y="164284"/>
                  <a:pt x="6888143" y="181296"/>
                  <a:pt x="6977218" y="184289"/>
                </a:cubicBezTo>
                <a:cubicBezTo>
                  <a:pt x="7040424" y="188318"/>
                  <a:pt x="7000278" y="216835"/>
                  <a:pt x="7065221" y="227531"/>
                </a:cubicBezTo>
                <a:cubicBezTo>
                  <a:pt x="7130163" y="238228"/>
                  <a:pt x="7291878" y="238208"/>
                  <a:pt x="7366876" y="248468"/>
                </a:cubicBezTo>
                <a:cubicBezTo>
                  <a:pt x="7491356" y="206752"/>
                  <a:pt x="7367734" y="280166"/>
                  <a:pt x="7565449" y="258950"/>
                </a:cubicBezTo>
                <a:cubicBezTo>
                  <a:pt x="7575959" y="252432"/>
                  <a:pt x="7600854" y="257628"/>
                  <a:pt x="7599285" y="266021"/>
                </a:cubicBezTo>
                <a:cubicBezTo>
                  <a:pt x="7611616" y="262940"/>
                  <a:pt x="7639946" y="245819"/>
                  <a:pt x="7644411" y="258986"/>
                </a:cubicBezTo>
                <a:cubicBezTo>
                  <a:pt x="7708015" y="258012"/>
                  <a:pt x="7770249" y="247724"/>
                  <a:pt x="7825110" y="229109"/>
                </a:cubicBezTo>
                <a:cubicBezTo>
                  <a:pt x="7949762" y="247028"/>
                  <a:pt x="7921956" y="197757"/>
                  <a:pt x="7965804" y="190545"/>
                </a:cubicBezTo>
                <a:cubicBezTo>
                  <a:pt x="8039439" y="213878"/>
                  <a:pt x="8063651" y="191475"/>
                  <a:pt x="8147401" y="205617"/>
                </a:cubicBezTo>
                <a:cubicBezTo>
                  <a:pt x="8166453" y="196610"/>
                  <a:pt x="8225048" y="207099"/>
                  <a:pt x="8256033" y="193713"/>
                </a:cubicBezTo>
                <a:cubicBezTo>
                  <a:pt x="8311388" y="242017"/>
                  <a:pt x="8350376" y="178592"/>
                  <a:pt x="8410677" y="172167"/>
                </a:cubicBezTo>
                <a:cubicBezTo>
                  <a:pt x="8470978" y="165743"/>
                  <a:pt x="8572470" y="206385"/>
                  <a:pt x="8617841" y="155167"/>
                </a:cubicBezTo>
                <a:cubicBezTo>
                  <a:pt x="8646050" y="160448"/>
                  <a:pt x="8664949" y="183631"/>
                  <a:pt x="8715976" y="178374"/>
                </a:cubicBezTo>
                <a:cubicBezTo>
                  <a:pt x="8737194" y="188216"/>
                  <a:pt x="8738009" y="189511"/>
                  <a:pt x="8778827" y="172936"/>
                </a:cubicBezTo>
                <a:cubicBezTo>
                  <a:pt x="8725277" y="146372"/>
                  <a:pt x="8850819" y="175612"/>
                  <a:pt x="8840778" y="143149"/>
                </a:cubicBezTo>
                <a:cubicBezTo>
                  <a:pt x="8903519" y="121096"/>
                  <a:pt x="9021861" y="150359"/>
                  <a:pt x="9010380" y="91891"/>
                </a:cubicBezTo>
                <a:cubicBezTo>
                  <a:pt x="9027103" y="56852"/>
                  <a:pt x="9112524" y="108357"/>
                  <a:pt x="9110856" y="70997"/>
                </a:cubicBezTo>
                <a:cubicBezTo>
                  <a:pt x="9148189" y="94250"/>
                  <a:pt x="9209809" y="53285"/>
                  <a:pt x="9268817" y="53082"/>
                </a:cubicBezTo>
                <a:cubicBezTo>
                  <a:pt x="9279135" y="35997"/>
                  <a:pt x="9292736" y="36520"/>
                  <a:pt x="9316667" y="45047"/>
                </a:cubicBezTo>
                <a:cubicBezTo>
                  <a:pt x="9352186" y="45862"/>
                  <a:pt x="9390008" y="39799"/>
                  <a:pt x="9428209" y="29923"/>
                </a:cubicBezTo>
                <a:close/>
              </a:path>
            </a:pathLst>
          </a:custGeom>
          <a:solidFill>
            <a:srgbClr val="82766A">
              <a:alpha val="15000"/>
            </a:srgb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626409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274638"/>
            <a:ext cx="8784976" cy="1143000"/>
          </a:xfrm>
        </p:spPr>
        <p:txBody>
          <a:bodyPr>
            <a:normAutofit/>
          </a:bodyPr>
          <a:lstStyle/>
          <a:p>
            <a:r>
              <a:rPr lang="nl-NL" sz="3600" dirty="0"/>
              <a:t>Beeld van de begroting op hoofdlijnen</a:t>
            </a:r>
          </a:p>
        </p:txBody>
      </p:sp>
      <p:sp>
        <p:nvSpPr>
          <p:cNvPr id="3" name="Content Placeholder 2"/>
          <p:cNvSpPr>
            <a:spLocks noGrp="1"/>
          </p:cNvSpPr>
          <p:nvPr>
            <p:ph idx="1"/>
          </p:nvPr>
        </p:nvSpPr>
        <p:spPr>
          <a:xfrm>
            <a:off x="457200" y="1417638"/>
            <a:ext cx="8229600" cy="4099594"/>
          </a:xfrm>
        </p:spPr>
        <p:txBody>
          <a:bodyPr>
            <a:noAutofit/>
          </a:bodyPr>
          <a:lstStyle/>
          <a:p>
            <a:endParaRPr lang="nl-NL" sz="2400"/>
          </a:p>
          <a:p>
            <a:pPr marL="0" indent="0">
              <a:buNone/>
            </a:pPr>
            <a:endParaRPr lang="nl-NL" sz="2400"/>
          </a:p>
          <a:p>
            <a:endParaRPr lang="nl-NL" sz="1600" i="1" dirty="0"/>
          </a:p>
        </p:txBody>
      </p:sp>
      <p:pic>
        <p:nvPicPr>
          <p:cNvPr id="5" name="Afbeelding 4" descr="Afbeelding met tekst, Lettertype, schermopname, menu">
            <a:extLst>
              <a:ext uri="{FF2B5EF4-FFF2-40B4-BE49-F238E27FC236}">
                <a16:creationId xmlns:a16="http://schemas.microsoft.com/office/drawing/2014/main" id="{3BC7A973-F785-A2A1-FC8B-12BB253F01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92480" y="1340768"/>
            <a:ext cx="7559040" cy="5040560"/>
          </a:xfrm>
          <a:prstGeom prst="rect">
            <a:avLst/>
          </a:prstGeom>
        </p:spPr>
      </p:pic>
    </p:spTree>
    <p:extLst>
      <p:ext uri="{BB962C8B-B14F-4D97-AF65-F5344CB8AC3E}">
        <p14:creationId xmlns:p14="http://schemas.microsoft.com/office/powerpoint/2010/main" val="13592258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562</TotalTime>
  <Words>1065</Words>
  <Application>Microsoft Office PowerPoint</Application>
  <PresentationFormat>Diavoorstelling (4:3)</PresentationFormat>
  <Paragraphs>85</Paragraphs>
  <Slides>15</Slides>
  <Notes>1</Notes>
  <HiddenSlides>0</HiddenSlides>
  <MMClips>0</MMClips>
  <ScaleCrop>false</ScaleCrop>
  <HeadingPairs>
    <vt:vector size="6" baseType="variant">
      <vt:variant>
        <vt:lpstr>Gebruikte lettertypen</vt:lpstr>
      </vt:variant>
      <vt:variant>
        <vt:i4>5</vt:i4>
      </vt:variant>
      <vt:variant>
        <vt:lpstr>Thema</vt:lpstr>
      </vt:variant>
      <vt:variant>
        <vt:i4>1</vt:i4>
      </vt:variant>
      <vt:variant>
        <vt:lpstr>Diatitels</vt:lpstr>
      </vt:variant>
      <vt:variant>
        <vt:i4>15</vt:i4>
      </vt:variant>
    </vt:vector>
  </HeadingPairs>
  <TitlesOfParts>
    <vt:vector size="21" baseType="lpstr">
      <vt:lpstr>Arial</vt:lpstr>
      <vt:lpstr>Calibri</vt:lpstr>
      <vt:lpstr>Roboto</vt:lpstr>
      <vt:lpstr>Symbol</vt:lpstr>
      <vt:lpstr>Times New Roman</vt:lpstr>
      <vt:lpstr>Office Theme</vt:lpstr>
      <vt:lpstr>Jaarrekening 2023/begroting 2025 </vt:lpstr>
      <vt:lpstr>Vragen om kaf van koren te scheiden</vt:lpstr>
      <vt:lpstr> Beeld van de jaarrekening op hoofdlijnen</vt:lpstr>
      <vt:lpstr>Welke prestaties waren gepland en welke doelen zijn gehaald in 2023?</vt:lpstr>
      <vt:lpstr>Wat heeft het gekost?</vt:lpstr>
      <vt:lpstr>Zijn er risico’s ?</vt:lpstr>
      <vt:lpstr> Wat is het oordeel van de accountant?</vt:lpstr>
      <vt:lpstr>Over welke aspecten is het nuttig om in de raden te debatteren?</vt:lpstr>
      <vt:lpstr>Beeld van de begroting op hoofdlijnen</vt:lpstr>
      <vt:lpstr>Hoe lopen de geldstromen?</vt:lpstr>
      <vt:lpstr>Welke doelen zijn gepland?</vt:lpstr>
      <vt:lpstr>Welke prestaties zijn gepland voor 2025?</vt:lpstr>
      <vt:lpstr>Wat gaat het kosten?</vt:lpstr>
      <vt:lpstr>Waar wordt dit van betaald? </vt:lpstr>
      <vt:lpstr>Over welke aspecten is het nuttig om in de raden te debatteren?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Jaarrekening 2016 Regio</dc:title>
  <dc:creator>Dik</dc:creator>
  <cp:lastModifiedBy>Rita de Joode</cp:lastModifiedBy>
  <cp:revision>47</cp:revision>
  <cp:lastPrinted>2018-05-08T08:43:24Z</cp:lastPrinted>
  <dcterms:created xsi:type="dcterms:W3CDTF">2017-05-02T12:48:04Z</dcterms:created>
  <dcterms:modified xsi:type="dcterms:W3CDTF">2024-06-02T12:37:29Z</dcterms:modified>
</cp:coreProperties>
</file>