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8" r:id="rId3"/>
    <p:sldId id="266" r:id="rId4"/>
    <p:sldId id="267" r:id="rId5"/>
    <p:sldId id="268" r:id="rId6"/>
    <p:sldId id="269" r:id="rId7"/>
    <p:sldId id="270" r:id="rId8"/>
    <p:sldId id="265" r:id="rId9"/>
    <p:sldId id="259" r:id="rId10"/>
    <p:sldId id="260" r:id="rId11"/>
    <p:sldId id="264" r:id="rId12"/>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9CDF15-27C6-7D53-6738-0F8847DB2C5B}" name="Elles Jansen" initials="EJ" userId="S::EJansen@westmaasenwaal.nl::528aa573-d7aa-4dff-ac4d-8daaa6855ea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984" autoAdjust="0"/>
  </p:normalViewPr>
  <p:slideViewPr>
    <p:cSldViewPr>
      <p:cViewPr varScale="1">
        <p:scale>
          <a:sx n="85" d="100"/>
          <a:sy n="85" d="100"/>
        </p:scale>
        <p:origin x="236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D7CEB7CB-182E-41A3-9AD4-9318B28EC954}" type="datetimeFigureOut">
              <a:rPr lang="nl-NL" smtClean="0"/>
              <a:t>27-5-2024</a:t>
            </a:fld>
            <a:endParaRPr lang="nl-NL"/>
          </a:p>
        </p:txBody>
      </p:sp>
      <p:sp>
        <p:nvSpPr>
          <p:cNvPr id="4" name="Tijdelijke aanduiding voor dia-afbeelding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74A8FF12-4591-45E7-A091-B09E43A2C4AB}" type="slidenum">
              <a:rPr lang="nl-NL" smtClean="0"/>
              <a:t>‹nr.›</a:t>
            </a:fld>
            <a:endParaRPr lang="nl-NL"/>
          </a:p>
        </p:txBody>
      </p:sp>
    </p:spTree>
    <p:extLst>
      <p:ext uri="{BB962C8B-B14F-4D97-AF65-F5344CB8AC3E}">
        <p14:creationId xmlns:p14="http://schemas.microsoft.com/office/powerpoint/2010/main" val="1091375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r>
              <a:rPr lang="nl-NL" sz="1200" b="0" i="0" u="none" strike="noStrike" baseline="0" dirty="0">
                <a:latin typeface="Arial" panose="020B0604020202020204" pitchFamily="34" charset="0"/>
              </a:rPr>
              <a:t>Het resultaat in 2023 is flink hoger dan de in de bestuursrapportage bijgestelde exploitatierekening 2023. </a:t>
            </a:r>
          </a:p>
          <a:p>
            <a:pPr marL="0" indent="0">
              <a:buNone/>
            </a:pPr>
            <a:r>
              <a:rPr lang="nl-NL" sz="1200" dirty="0">
                <a:latin typeface="Arial" panose="020B0604020202020204" pitchFamily="34" charset="0"/>
              </a:rPr>
              <a:t> 2 oorzaken: 1. N</a:t>
            </a:r>
            <a:r>
              <a:rPr lang="nl-NL" sz="1200" b="0" i="0" u="none" strike="noStrike" baseline="0" dirty="0">
                <a:latin typeface="Arial" panose="020B0604020202020204" pitchFamily="34" charset="0"/>
              </a:rPr>
              <a:t>etto omzet hoger dan begroot </a:t>
            </a:r>
          </a:p>
          <a:p>
            <a:pPr marL="0" indent="0">
              <a:buNone/>
            </a:pPr>
            <a:r>
              <a:rPr lang="nl-NL" sz="1200" dirty="0">
                <a:latin typeface="Arial" panose="020B0604020202020204" pitchFamily="34" charset="0"/>
              </a:rPr>
              <a:t>                           2. R</a:t>
            </a:r>
            <a:r>
              <a:rPr lang="nl-NL" sz="1200" b="0" i="0" u="none" strike="noStrike" baseline="0" dirty="0">
                <a:latin typeface="Arial" panose="020B0604020202020204" pitchFamily="34" charset="0"/>
              </a:rPr>
              <a:t>esultaat van de rentebaten over 2023 was fors hoger. </a:t>
            </a:r>
            <a:r>
              <a:rPr lang="nl-NL" sz="1200" dirty="0">
                <a:latin typeface="Arial" panose="020B0604020202020204" pitchFamily="34" charset="0"/>
              </a:rPr>
              <a:t>  </a:t>
            </a:r>
          </a:p>
          <a:p>
            <a:pPr marL="0" indent="0">
              <a:buNone/>
            </a:pPr>
            <a:r>
              <a:rPr lang="nl-NL" sz="1200" dirty="0">
                <a:latin typeface="Arial" panose="020B0604020202020204" pitchFamily="34" charset="0"/>
              </a:rPr>
              <a:t>   </a:t>
            </a:r>
            <a:r>
              <a:rPr lang="nl-NL" sz="1200" b="0" i="0" u="none" strike="noStrike" baseline="0" dirty="0">
                <a:latin typeface="Arial" panose="020B0604020202020204" pitchFamily="34" charset="0"/>
              </a:rPr>
              <a:t>Overall is er een winst geboekt in 2023 die ruim 2 ton hoger is dan in 2022. </a:t>
            </a:r>
            <a:endParaRPr lang="nl-NL" sz="1200" dirty="0"/>
          </a:p>
          <a:p>
            <a:endParaRPr lang="nl-NL" dirty="0"/>
          </a:p>
        </p:txBody>
      </p:sp>
      <p:sp>
        <p:nvSpPr>
          <p:cNvPr id="4" name="Tijdelijke aanduiding voor dianummer 3"/>
          <p:cNvSpPr>
            <a:spLocks noGrp="1"/>
          </p:cNvSpPr>
          <p:nvPr>
            <p:ph type="sldNum" sz="quarter" idx="10"/>
          </p:nvPr>
        </p:nvSpPr>
        <p:spPr/>
        <p:txBody>
          <a:bodyPr/>
          <a:lstStyle/>
          <a:p>
            <a:fld id="{74A8FF12-4591-45E7-A091-B09E43A2C4AB}" type="slidenum">
              <a:rPr lang="nl-NL" smtClean="0"/>
              <a:t>2</a:t>
            </a:fld>
            <a:endParaRPr lang="nl-NL"/>
          </a:p>
        </p:txBody>
      </p:sp>
    </p:spTree>
    <p:extLst>
      <p:ext uri="{BB962C8B-B14F-4D97-AF65-F5344CB8AC3E}">
        <p14:creationId xmlns:p14="http://schemas.microsoft.com/office/powerpoint/2010/main" val="3600564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a:t>Door diverse omstandigheden heeft de aanleg van het breedbandnetwerk vertraging opgelopen. </a:t>
            </a:r>
          </a:p>
          <a:p>
            <a:r>
              <a:rPr lang="nl-NL" sz="1200" dirty="0"/>
              <a:t>Capaciteit van aannemer in 2023 verschoven naar dijkadressen.</a:t>
            </a:r>
          </a:p>
          <a:p>
            <a:r>
              <a:rPr lang="nl-NL" sz="1200" dirty="0"/>
              <a:t>Aangepaste mijlpalenplanning voor regulieren en dijkadressen in 2023 is gehaald.</a:t>
            </a:r>
          </a:p>
          <a:p>
            <a:r>
              <a:rPr lang="nl-NL" sz="1200" dirty="0"/>
              <a:t>West Maas en Waal als eerste gemeente volledig aangesloten </a:t>
            </a:r>
            <a:endParaRPr lang="nl-NL" dirty="0"/>
          </a:p>
        </p:txBody>
      </p:sp>
      <p:sp>
        <p:nvSpPr>
          <p:cNvPr id="4" name="Tijdelijke aanduiding voor dianummer 3"/>
          <p:cNvSpPr>
            <a:spLocks noGrp="1"/>
          </p:cNvSpPr>
          <p:nvPr>
            <p:ph type="sldNum" sz="quarter" idx="5"/>
          </p:nvPr>
        </p:nvSpPr>
        <p:spPr/>
        <p:txBody>
          <a:bodyPr/>
          <a:lstStyle/>
          <a:p>
            <a:fld id="{74A8FF12-4591-45E7-A091-B09E43A2C4AB}" type="slidenum">
              <a:rPr lang="nl-NL" smtClean="0"/>
              <a:t>3</a:t>
            </a:fld>
            <a:endParaRPr lang="nl-NL"/>
          </a:p>
        </p:txBody>
      </p:sp>
    </p:spTree>
    <p:extLst>
      <p:ext uri="{BB962C8B-B14F-4D97-AF65-F5344CB8AC3E}">
        <p14:creationId xmlns:p14="http://schemas.microsoft.com/office/powerpoint/2010/main" val="1777756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a:t>7415 adressen ingeschreven waarvan in 2024 nog 657 moeten worden aangesloten. </a:t>
            </a:r>
          </a:p>
          <a:p>
            <a:r>
              <a:rPr lang="nl-NL" sz="1200" dirty="0"/>
              <a:t>Voor de laatste categorie "dijkversterkingsadressen" en de adressen die een belemmering kennen door bijvoorbeeld het ontbreken van een instemmingsverklaring van een particuliere grondeigenaar of een aanlegvergunning langs provinciale N wegen waar werkzaamheden zijn en waren gepland, is een inventarisatie gemaakt van het aantal adressen (657).</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u="sng" dirty="0"/>
              <a:t>Denk bijvoorbeeld aan:</a:t>
            </a:r>
            <a:r>
              <a:rPr lang="nl-NL" sz="1200" dirty="0"/>
              <a:t> </a:t>
            </a:r>
            <a:r>
              <a:rPr lang="nl-NL" sz="1200" i="1" dirty="0"/>
              <a:t>Wat wilde de GR aan (belangrijke) prestaties leveren in 2023? Is dat gelukt? En is dat voor onze gemeenten en inwoners van belang? Worden de geleverde prestaties specifiek en meetbaar weergegeven?</a:t>
            </a:r>
          </a:p>
          <a:p>
            <a:endParaRPr lang="nl-NL" dirty="0"/>
          </a:p>
        </p:txBody>
      </p:sp>
      <p:sp>
        <p:nvSpPr>
          <p:cNvPr id="4" name="Tijdelijke aanduiding voor dianummer 3"/>
          <p:cNvSpPr>
            <a:spLocks noGrp="1"/>
          </p:cNvSpPr>
          <p:nvPr>
            <p:ph type="sldNum" sz="quarter" idx="5"/>
          </p:nvPr>
        </p:nvSpPr>
        <p:spPr/>
        <p:txBody>
          <a:bodyPr/>
          <a:lstStyle/>
          <a:p>
            <a:fld id="{74A8FF12-4591-45E7-A091-B09E43A2C4AB}" type="slidenum">
              <a:rPr lang="nl-NL" smtClean="0"/>
              <a:t>4</a:t>
            </a:fld>
            <a:endParaRPr lang="nl-NL"/>
          </a:p>
        </p:txBody>
      </p:sp>
    </p:spTree>
    <p:extLst>
      <p:ext uri="{BB962C8B-B14F-4D97-AF65-F5344CB8AC3E}">
        <p14:creationId xmlns:p14="http://schemas.microsoft.com/office/powerpoint/2010/main" val="2623621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De jaarrekening 2023 sluit af met een positief financieel resultaat van € 317.051. De stijging van de opbrengsten in 2023 ten opzichte van de begroting is het gevolg van een afwijking op de begrote inkomsten uit aansluitingen die 250 euro betalen omdat ze na aanleg (nog) geen diensten afnemen alsmede een hoger resultaat uit de eenmalige aansluitbijdrage. Het resultaat in 2023 is hoger dan in de bestuursrapportage bijgestelde exploitatierekening 2023 door zowel een stijging in de opbrengsten als ook een beter resultaat rentelasten door de hoger dan begrote rente opbrengsten uit schatkistbankieren. De beheerkosten vallen ook iets lager uit dan begroot. Overall is er een winst geboekt in 2023 die bijna twee ton hoger is dan in 2022. Deze winst zorgt voor hoger eigen vermogen aan het einde van 2023. Daarmee wordt het risico op de garantstelling van de deelnemende gemeenten verlaagd.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p>
          <a:p>
            <a:r>
              <a:rPr lang="nl-NL" sz="1800" dirty="0">
                <a:solidFill>
                  <a:srgbClr val="000000"/>
                </a:solidFill>
                <a:effectLst/>
                <a:latin typeface="Aptos" panose="020B0004020202020204" pitchFamily="34" charset="0"/>
                <a:ea typeface="Times New Roman" panose="02020603050405020304" pitchFamily="18" charset="0"/>
              </a:rPr>
              <a:t>Het weerstandsvermogen vormt een aandachtspunt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De GR UBR heeft een relatief laag weerstandsvermogen. De solvabiliteitsratio, het eigen vermogen</a:t>
            </a:r>
            <a:endParaRPr lang="nl-NL" sz="1800" dirty="0">
              <a:effectLst/>
              <a:latin typeface="Calibri" panose="020F0502020204030204" pitchFamily="34" charset="0"/>
              <a:ea typeface="Calibri" panose="020F0502020204030204" pitchFamily="34" charset="0"/>
            </a:endParaRPr>
          </a:p>
          <a:p>
            <a:r>
              <a:rPr lang="nl-NL" sz="1800" dirty="0">
                <a:effectLst/>
                <a:latin typeface="Calibri" panose="020F050202020403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tegenover de schuld, van GR UBR bedraagt 1,6%. Dit is een verbetering ten aanzien van het voorgaande</a:t>
            </a:r>
            <a:endParaRPr lang="nl-NL" sz="1800" dirty="0">
              <a:effectLst/>
              <a:latin typeface="Calibri" panose="020F0502020204030204" pitchFamily="34" charset="0"/>
              <a:ea typeface="Calibri" panose="020F0502020204030204" pitchFamily="34" charset="0"/>
            </a:endParaRPr>
          </a:p>
          <a:p>
            <a:r>
              <a:rPr lang="nl-NL" sz="1800" dirty="0">
                <a:effectLst/>
                <a:latin typeface="Calibri" panose="020F050202020403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jaar (0,7%), maar doorgaans wordt 25% tot 45% gezien als een gezonde financiële uitgangspositie. Het</a:t>
            </a:r>
            <a:endParaRPr lang="nl-NL" sz="1800" dirty="0">
              <a:effectLst/>
              <a:latin typeface="Calibri" panose="020F0502020204030204" pitchFamily="34" charset="0"/>
              <a:ea typeface="Calibri" panose="020F0502020204030204" pitchFamily="34" charset="0"/>
            </a:endParaRPr>
          </a:p>
          <a:p>
            <a:r>
              <a:rPr lang="nl-NL" sz="1800" dirty="0">
                <a:effectLst/>
                <a:latin typeface="Calibri" panose="020F050202020403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lage weerstandsvermogen hoort bij een investering in netwerkinfrastructuur, waarbij de kosten voor de</a:t>
            </a:r>
            <a:endParaRPr lang="nl-NL" sz="1800" dirty="0">
              <a:effectLst/>
              <a:latin typeface="Calibri" panose="020F0502020204030204" pitchFamily="34" charset="0"/>
              <a:ea typeface="Calibri" panose="020F0502020204030204" pitchFamily="34" charset="0"/>
            </a:endParaRPr>
          </a:p>
          <a:p>
            <a:r>
              <a:rPr lang="nl-NL" sz="1800" dirty="0">
                <a:effectLst/>
                <a:latin typeface="Calibri" panose="020F050202020403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baat gaan. Er wordt aan de voorkant geïnvesteerd in de aanleg van het netwerk, dat daarna over een</a:t>
            </a:r>
            <a:endParaRPr lang="nl-NL" sz="1800" dirty="0">
              <a:effectLst/>
              <a:latin typeface="Calibri" panose="020F0502020204030204" pitchFamily="34" charset="0"/>
              <a:ea typeface="Calibri" panose="020F0502020204030204" pitchFamily="34" charset="0"/>
            </a:endParaRPr>
          </a:p>
          <a:p>
            <a:r>
              <a:rPr lang="nl-NL" sz="1800" dirty="0">
                <a:effectLst/>
                <a:latin typeface="Calibri" panose="020F050202020403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langere periode opbrengsten genereert. Het relatief lage weerstandsvermogen behoeft aandacht omdat</a:t>
            </a:r>
            <a:endParaRPr lang="nl-NL" sz="1800" dirty="0">
              <a:effectLst/>
              <a:latin typeface="Calibri" panose="020F0502020204030204" pitchFamily="34" charset="0"/>
              <a:ea typeface="Calibri" panose="020F0502020204030204" pitchFamily="34" charset="0"/>
            </a:endParaRPr>
          </a:p>
          <a:p>
            <a:r>
              <a:rPr lang="nl-NL" sz="1800" dirty="0">
                <a:effectLst/>
                <a:latin typeface="Calibri" panose="020F050202020403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de zeven deelnemende gemeenten garant staan voor GR UBR. Het dagelijks bestuur ondervangt dit door</a:t>
            </a:r>
            <a:endParaRPr lang="nl-NL" sz="1800" dirty="0">
              <a:effectLst/>
              <a:latin typeface="Calibri" panose="020F0502020204030204" pitchFamily="34" charset="0"/>
              <a:ea typeface="Calibri" panose="020F0502020204030204" pitchFamily="34" charset="0"/>
            </a:endParaRPr>
          </a:p>
          <a:p>
            <a:r>
              <a:rPr lang="nl-NL" sz="1800" dirty="0">
                <a:effectLst/>
                <a:latin typeface="Calibri" panose="020F050202020403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het positieve resultaat van 2023 toe te voegen aan de algemene reserve. Hiermee komt de algemene</a:t>
            </a:r>
            <a:endParaRPr lang="nl-NL" sz="1800" dirty="0">
              <a:effectLst/>
              <a:latin typeface="Calibri" panose="020F0502020204030204" pitchFamily="34" charset="0"/>
              <a:ea typeface="Calibri" panose="020F0502020204030204" pitchFamily="34" charset="0"/>
            </a:endParaRPr>
          </a:p>
          <a:p>
            <a:r>
              <a:rPr lang="nl-NL" sz="1800" dirty="0">
                <a:effectLst/>
                <a:latin typeface="Calibri" panose="020F050202020403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reserve op €563.832. Dit is, op een exploitatie van ongeveer €1,2 miljoen per jaar aan baten en lasten,</a:t>
            </a:r>
            <a:endParaRPr lang="nl-NL" sz="1800" dirty="0">
              <a:effectLst/>
              <a:latin typeface="Calibri" panose="020F0502020204030204" pitchFamily="34" charset="0"/>
              <a:ea typeface="Calibri" panose="020F0502020204030204" pitchFamily="34" charset="0"/>
            </a:endParaRPr>
          </a:p>
          <a:p>
            <a:r>
              <a:rPr lang="nl-NL" sz="1800" dirty="0">
                <a:effectLst/>
                <a:latin typeface="Calibri" panose="020F050202020403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voldoende om een tegenvaller op te vangen. De deelnemende gemeenten hoeven bij een (incidentele)</a:t>
            </a:r>
            <a:endParaRPr lang="nl-NL" sz="1800" dirty="0">
              <a:effectLst/>
              <a:latin typeface="Calibri" panose="020F0502020204030204" pitchFamily="34" charset="0"/>
              <a:ea typeface="Calibri" panose="020F0502020204030204" pitchFamily="34" charset="0"/>
            </a:endParaRPr>
          </a:p>
          <a:p>
            <a:r>
              <a:rPr lang="nl-NL" sz="1800" dirty="0">
                <a:effectLst/>
                <a:latin typeface="Calibri" panose="020F050202020403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 </a:t>
            </a:r>
            <a:endParaRPr lang="nl-NL" sz="1800" dirty="0">
              <a:effectLst/>
              <a:latin typeface="Calibri" panose="020F0502020204030204" pitchFamily="34" charset="0"/>
              <a:ea typeface="Calibri" panose="020F0502020204030204" pitchFamily="34" charset="0"/>
            </a:endParaRPr>
          </a:p>
          <a:p>
            <a:r>
              <a:rPr lang="nl-NL" sz="1800" dirty="0">
                <a:solidFill>
                  <a:srgbClr val="000000"/>
                </a:solidFill>
                <a:effectLst/>
                <a:latin typeface="Aptos" panose="020B0004020202020204" pitchFamily="34" charset="0"/>
                <a:ea typeface="Times New Roman" panose="02020603050405020304" pitchFamily="18" charset="0"/>
              </a:rPr>
              <a:t>tegenvaller niet direct bij te </a:t>
            </a:r>
            <a:r>
              <a:rPr lang="nl-NL" sz="1800" dirty="0" err="1">
                <a:solidFill>
                  <a:srgbClr val="000000"/>
                </a:solidFill>
                <a:effectLst/>
                <a:latin typeface="Aptos" panose="020B0004020202020204" pitchFamily="34" charset="0"/>
                <a:ea typeface="Times New Roman" panose="02020603050405020304" pitchFamily="18" charset="0"/>
              </a:rPr>
              <a:t>springe</a:t>
            </a:r>
            <a:endParaRPr lang="nl-NL" sz="1800" dirty="0">
              <a:solidFill>
                <a:srgbClr val="000000"/>
              </a:solidFill>
              <a:effectLst/>
              <a:latin typeface="Aptos" panose="020B0004020202020204" pitchFamily="34" charset="0"/>
              <a:ea typeface="Times New Roman" panose="02020603050405020304" pitchFamily="18" charset="0"/>
            </a:endParaRPr>
          </a:p>
          <a:p>
            <a:endParaRPr lang="nl-NL" sz="1800" dirty="0">
              <a:solidFill>
                <a:srgbClr val="000000"/>
              </a:solidFill>
              <a:effectLst/>
              <a:latin typeface="Aptos" panose="020B00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i="1" u="sng" dirty="0"/>
              <a:t>Denk bijvoorbeeld aan:</a:t>
            </a:r>
            <a:r>
              <a:rPr lang="nl-NL" sz="1800" dirty="0"/>
              <a:t> </a:t>
            </a:r>
            <a:r>
              <a:rPr lang="nl-NL" sz="1800" i="1" dirty="0"/>
              <a:t>Hoeveel geld was er beschikbaar? Was dit voldoende? Is er aan het einde een tekort of overschot? Wat moet daarmee gebeuren? Zijn er nieuwe financiële risico’s ontstaan? Is reservepositie/weerstandsratio gewijzigd?</a:t>
            </a:r>
          </a:p>
          <a:p>
            <a:endParaRPr lang="nl-NL"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p>
          <a:p>
            <a:endParaRPr lang="nl-NL" dirty="0"/>
          </a:p>
        </p:txBody>
      </p:sp>
      <p:sp>
        <p:nvSpPr>
          <p:cNvPr id="4" name="Tijdelijke aanduiding voor dianummer 3"/>
          <p:cNvSpPr>
            <a:spLocks noGrp="1"/>
          </p:cNvSpPr>
          <p:nvPr>
            <p:ph type="sldNum" sz="quarter" idx="5"/>
          </p:nvPr>
        </p:nvSpPr>
        <p:spPr/>
        <p:txBody>
          <a:bodyPr/>
          <a:lstStyle/>
          <a:p>
            <a:fld id="{74A8FF12-4591-45E7-A091-B09E43A2C4AB}" type="slidenum">
              <a:rPr lang="nl-NL" smtClean="0"/>
              <a:t>5</a:t>
            </a:fld>
            <a:endParaRPr lang="nl-NL"/>
          </a:p>
        </p:txBody>
      </p:sp>
    </p:spTree>
    <p:extLst>
      <p:ext uri="{BB962C8B-B14F-4D97-AF65-F5344CB8AC3E}">
        <p14:creationId xmlns:p14="http://schemas.microsoft.com/office/powerpoint/2010/main" val="3066755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dirty="0">
                <a:solidFill>
                  <a:srgbClr val="000000"/>
                </a:solidFill>
                <a:effectLst/>
                <a:latin typeface="Arial" panose="020B0604020202020204" pitchFamily="34" charset="0"/>
              </a:rPr>
              <a:t>Wij hebben de jaarrekening 2023 van </a:t>
            </a:r>
            <a:r>
              <a:rPr lang="nl-NL" sz="1200" b="0" i="0" dirty="0" err="1">
                <a:solidFill>
                  <a:srgbClr val="000000"/>
                </a:solidFill>
                <a:effectLst/>
                <a:latin typeface="Arial" panose="020B0604020202020204" pitchFamily="34" charset="0"/>
              </a:rPr>
              <a:t>UBRivierenland</a:t>
            </a:r>
            <a:r>
              <a:rPr lang="nl-NL" sz="1200" b="0" i="0" dirty="0">
                <a:solidFill>
                  <a:srgbClr val="000000"/>
                </a:solidFill>
                <a:effectLst/>
                <a:latin typeface="Arial" panose="020B0604020202020204" pitchFamily="34" charset="0"/>
              </a:rPr>
              <a:t> te Tiel gecontroleerd. Naar ons oordeel geeft de in dit jaarverslag opgenomen jaarrekening een getrouw beeld van de grootte en de samenstelling van zowel de baten en lasten over 2023 als van de activa en passiva per 31 december 2023 van </a:t>
            </a:r>
            <a:r>
              <a:rPr lang="nl-NL" sz="1200" b="0" i="0" dirty="0" err="1">
                <a:solidFill>
                  <a:srgbClr val="000000"/>
                </a:solidFill>
                <a:effectLst/>
                <a:latin typeface="Arial" panose="020B0604020202020204" pitchFamily="34" charset="0"/>
              </a:rPr>
              <a:t>UBRivierenland</a:t>
            </a:r>
            <a:r>
              <a:rPr lang="nl-NL" sz="1200" b="0" i="0" dirty="0">
                <a:solidFill>
                  <a:srgbClr val="000000"/>
                </a:solidFill>
                <a:effectLst/>
                <a:latin typeface="Arial" panose="020B0604020202020204" pitchFamily="34" charset="0"/>
              </a:rPr>
              <a:t> in overeenstemming met Besluit begroting en verantwoording en de bepalingen van en krachtens de Wet normering bezoldiging topfunctionarissen publieke en semipublieke sector (WNT). </a:t>
            </a:r>
          </a:p>
          <a:p>
            <a:endParaRPr lang="nl-NL" sz="1200" dirty="0">
              <a:solidFill>
                <a:srgbClr val="000000"/>
              </a:solidFill>
              <a:latin typeface="Arial" panose="020B0604020202020204" pitchFamily="34" charset="0"/>
            </a:endParaRPr>
          </a:p>
          <a:p>
            <a:r>
              <a:rPr lang="nl-NL" sz="1200" b="0" i="0" dirty="0">
                <a:solidFill>
                  <a:srgbClr val="000000"/>
                </a:solidFill>
                <a:effectLst/>
                <a:latin typeface="Arial" panose="020B0604020202020204" pitchFamily="34" charset="0"/>
              </a:rPr>
              <a:t>Voorts zijn wij van oordeel dat de in deze jaarrekening verantwoorde baten en lasten alsmede de balansmutaties over 2023 in alle van materieel belang zijnde aspecten rechtmatig tot stand gekomen in overeenstemming met de begroting en met de in de relevante wet- en regelgeving opgenomen bepalingen, zoals vermeld in het referentiekader</a:t>
            </a:r>
            <a:endParaRPr lang="nl-NL" sz="2000" dirty="0"/>
          </a:p>
          <a:p>
            <a:endParaRPr lang="nl-NL" dirty="0"/>
          </a:p>
        </p:txBody>
      </p:sp>
      <p:sp>
        <p:nvSpPr>
          <p:cNvPr id="4" name="Tijdelijke aanduiding voor dianummer 3"/>
          <p:cNvSpPr>
            <a:spLocks noGrp="1"/>
          </p:cNvSpPr>
          <p:nvPr>
            <p:ph type="sldNum" sz="quarter" idx="5"/>
          </p:nvPr>
        </p:nvSpPr>
        <p:spPr/>
        <p:txBody>
          <a:bodyPr/>
          <a:lstStyle/>
          <a:p>
            <a:fld id="{74A8FF12-4591-45E7-A091-B09E43A2C4AB}" type="slidenum">
              <a:rPr lang="nl-NL" smtClean="0"/>
              <a:t>6</a:t>
            </a:fld>
            <a:endParaRPr lang="nl-NL"/>
          </a:p>
        </p:txBody>
      </p:sp>
    </p:spTree>
    <p:extLst>
      <p:ext uri="{BB962C8B-B14F-4D97-AF65-F5344CB8AC3E}">
        <p14:creationId xmlns:p14="http://schemas.microsoft.com/office/powerpoint/2010/main" val="1594505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de jaren 2024, 2025 en 2026 is er een bescheiden structureel overschot van de exploitatie doordat hierboven vermelde extra opbrengsten niet meer zullen voorkomen. Na 2026 lopen de positieve resultaten weer op, omdat de geactiveerde voorbereidingskosten dan (nagenoeg) volledig zijn afgeschreven en niet meer op de exploitatie drukken. Ondanks het gegeven dat in de eerste 4 jaar tijdens de aanlegfase van het glasvezelnetwerk de omzet nog niet op het beoogde niveau zit door de vertragingen in de aanleg, sluit de exploitatie per saldo over deze jaren met een positief resultaat. Dit heeft onder andere te maken met de gunstige rentecondities van de kredietfaciliteit met de BNG in de eerste 2 jaar en de beter dan begrote performance actieve klanten en de forse opbrengsten uit schatkistbankieren. De UBR stelt voor het winstsaldo op te nemen als eigen vermogen. </a:t>
            </a:r>
          </a:p>
        </p:txBody>
      </p:sp>
      <p:sp>
        <p:nvSpPr>
          <p:cNvPr id="4" name="Tijdelijke aanduiding voor dianummer 3"/>
          <p:cNvSpPr>
            <a:spLocks noGrp="1"/>
          </p:cNvSpPr>
          <p:nvPr>
            <p:ph type="sldNum" sz="quarter" idx="5"/>
          </p:nvPr>
        </p:nvSpPr>
        <p:spPr/>
        <p:txBody>
          <a:bodyPr/>
          <a:lstStyle/>
          <a:p>
            <a:fld id="{74A8FF12-4591-45E7-A091-B09E43A2C4AB}" type="slidenum">
              <a:rPr lang="nl-NL" smtClean="0"/>
              <a:t>7</a:t>
            </a:fld>
            <a:endParaRPr lang="nl-NL"/>
          </a:p>
        </p:txBody>
      </p:sp>
    </p:spTree>
    <p:extLst>
      <p:ext uri="{BB962C8B-B14F-4D97-AF65-F5344CB8AC3E}">
        <p14:creationId xmlns:p14="http://schemas.microsoft.com/office/powerpoint/2010/main" val="979972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Rente baten effect wordt met jaar minder daartegenover staat dat er minder kosten gemaakt worden. </a:t>
            </a:r>
          </a:p>
          <a:p>
            <a:r>
              <a:rPr lang="nl-NL" dirty="0"/>
              <a:t>Een weegt op tegen het ander. Het </a:t>
            </a:r>
            <a:r>
              <a:rPr lang="nl-NL" dirty="0" err="1"/>
              <a:t>renteeffect</a:t>
            </a:r>
            <a:r>
              <a:rPr lang="nl-NL" dirty="0"/>
              <a:t> ebt weg tegen aflopen van het project. Dan kan het zo zijn dat het positief verschil gaat dalen vanaf 2027. </a:t>
            </a:r>
          </a:p>
          <a:p>
            <a:endParaRPr lang="nl-NL" dirty="0"/>
          </a:p>
          <a:p>
            <a:r>
              <a:rPr lang="nl-NL" sz="1200" b="0" i="0" u="none" strike="noStrike" baseline="0" dirty="0">
                <a:latin typeface="Arial" panose="020B0604020202020204" pitchFamily="34" charset="0"/>
              </a:rPr>
              <a:t>Dit rentebaten effect zal in 2024 veel lager zijn omdat de laatste investeringen in 2024 zullen plaatsvinden en hiermee het positieve saldo op schatkistbankieren verdwijnt. In de komende jaren is er een bescheiden structureel overschot van de exploitatie. Na 2026 lopen de positieve resultaten weer op, omdat de geactiveerde voorbereidingskosten dan grotendeels zijn afgeschreven en niet meer op de exploitatie drukken. </a:t>
            </a:r>
            <a:endParaRPr lang="nl-NL" dirty="0"/>
          </a:p>
        </p:txBody>
      </p:sp>
      <p:sp>
        <p:nvSpPr>
          <p:cNvPr id="4" name="Tijdelijke aanduiding voor dianummer 3"/>
          <p:cNvSpPr>
            <a:spLocks noGrp="1"/>
          </p:cNvSpPr>
          <p:nvPr>
            <p:ph type="sldNum" sz="quarter" idx="5"/>
          </p:nvPr>
        </p:nvSpPr>
        <p:spPr/>
        <p:txBody>
          <a:bodyPr/>
          <a:lstStyle/>
          <a:p>
            <a:fld id="{74A8FF12-4591-45E7-A091-B09E43A2C4AB}" type="slidenum">
              <a:rPr lang="nl-NL" smtClean="0"/>
              <a:t>8</a:t>
            </a:fld>
            <a:endParaRPr lang="nl-NL"/>
          </a:p>
        </p:txBody>
      </p:sp>
    </p:spTree>
    <p:extLst>
      <p:ext uri="{BB962C8B-B14F-4D97-AF65-F5344CB8AC3E}">
        <p14:creationId xmlns:p14="http://schemas.microsoft.com/office/powerpoint/2010/main" val="2915889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baseline="0" dirty="0">
                <a:solidFill>
                  <a:srgbClr val="000000"/>
                </a:solidFill>
                <a:latin typeface="Arial" panose="020B0604020202020204" pitchFamily="34" charset="0"/>
              </a:rPr>
              <a:t>Voor de laatste categorie "dijkversterkingsadressen" en de adressen die een belemmering kennen door bijvoorbeeld het ontbreken van een instemmingsverklaring van een particuliere grondeigenaar of een aanlegvergunning langs provinciale N wegen waar werkzaamheden zijn en waren gepland, is een inventarisatie gemaakt van het aantal adressen (657). Deze 657 adressen staan gepland voor 2024. Bij vertraging in de realisatie van nieuwe aansluitingen komen de inkomsten later op gang, maar parallel daaraan komen de afschrijvingslasten ook pas later ten laste van de exploitatie. Genoemde posten komen pas ten laste van de exploitatie na realisatie van de aansluitingen. 	</a:t>
            </a:r>
          </a:p>
          <a:p>
            <a:endParaRPr lang="nl-NL" dirty="0"/>
          </a:p>
          <a:p>
            <a:endParaRPr lang="nl-NL" dirty="0"/>
          </a:p>
          <a:p>
            <a:pPr marL="0" indent="0">
              <a:buNone/>
            </a:pPr>
            <a:r>
              <a:rPr lang="nl-NL" sz="1200" dirty="0"/>
              <a:t>Sturen op </a:t>
            </a:r>
            <a:r>
              <a:rPr lang="nl-NL" sz="1200" dirty="0" err="1"/>
              <a:t>efficiente</a:t>
            </a:r>
            <a:r>
              <a:rPr lang="nl-NL" sz="1200" dirty="0"/>
              <a:t> bedrijfsvoering met zo laag mogelijk operationele kosten</a:t>
            </a:r>
          </a:p>
          <a:p>
            <a:pPr marL="0" indent="0">
              <a:buNone/>
            </a:pPr>
            <a:r>
              <a:rPr lang="nl-NL" sz="1200" dirty="0"/>
              <a:t>Binnen </a:t>
            </a:r>
            <a:r>
              <a:rPr lang="nl-NL" sz="1200" dirty="0" err="1"/>
              <a:t>investeringbudget</a:t>
            </a:r>
            <a:r>
              <a:rPr lang="nl-NL" sz="1200" dirty="0"/>
              <a:t> afronden van aanleg van breedbandnetwerk</a:t>
            </a:r>
          </a:p>
          <a:p>
            <a:pPr marL="0" indent="0">
              <a:buNone/>
            </a:pPr>
            <a:r>
              <a:rPr lang="nl-NL" sz="1200" dirty="0" err="1"/>
              <a:t>Zsm</a:t>
            </a:r>
            <a:r>
              <a:rPr lang="nl-NL" sz="1200" dirty="0"/>
              <a:t> afronden van alle breedbandnetwerk aansluitingen bij </a:t>
            </a:r>
            <a:r>
              <a:rPr lang="nl-NL" sz="1200" dirty="0" err="1"/>
              <a:t>zgn</a:t>
            </a:r>
            <a:r>
              <a:rPr lang="nl-NL" sz="1200" dirty="0"/>
              <a:t> witte aansluitingen</a:t>
            </a:r>
          </a:p>
          <a:p>
            <a:pPr marL="0" indent="0">
              <a:buNone/>
            </a:pPr>
            <a:r>
              <a:rPr lang="nl-NL" sz="1200" dirty="0"/>
              <a:t>Structurele en sluitende meerjarenbegroting</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74A8FF12-4591-45E7-A091-B09E43A2C4AB}" type="slidenum">
              <a:rPr lang="nl-NL" smtClean="0"/>
              <a:t>9</a:t>
            </a:fld>
            <a:endParaRPr lang="nl-NL"/>
          </a:p>
        </p:txBody>
      </p:sp>
    </p:spTree>
    <p:extLst>
      <p:ext uri="{BB962C8B-B14F-4D97-AF65-F5344CB8AC3E}">
        <p14:creationId xmlns:p14="http://schemas.microsoft.com/office/powerpoint/2010/main" val="2982252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u="sng" dirty="0"/>
              <a:t>Denk bijvoorbeeld aan:</a:t>
            </a:r>
            <a:r>
              <a:rPr lang="nl-NL" sz="1200" dirty="0"/>
              <a:t> </a:t>
            </a:r>
            <a:r>
              <a:rPr lang="nl-NL" sz="1200" i="1" dirty="0"/>
              <a:t>Wat wil de GR aan (belangrijke) prestaties leveren het komende jaar? Zijn deze voor de gemeenten en inwoners van belang? Worden de te leveren prestaties specifiek en meetbaar weergegeven? Is de voortgang te monitoren? Is er voor het bereiken van concrete resultaten nog nadere besluitvorming nodig?</a:t>
            </a:r>
          </a:p>
          <a:p>
            <a:endParaRPr lang="nl-NL" dirty="0"/>
          </a:p>
        </p:txBody>
      </p:sp>
      <p:sp>
        <p:nvSpPr>
          <p:cNvPr id="4" name="Tijdelijke aanduiding voor dianummer 3"/>
          <p:cNvSpPr>
            <a:spLocks noGrp="1"/>
          </p:cNvSpPr>
          <p:nvPr>
            <p:ph type="sldNum" sz="quarter" idx="5"/>
          </p:nvPr>
        </p:nvSpPr>
        <p:spPr/>
        <p:txBody>
          <a:bodyPr/>
          <a:lstStyle/>
          <a:p>
            <a:fld id="{74A8FF12-4591-45E7-A091-B09E43A2C4AB}" type="slidenum">
              <a:rPr lang="nl-NL" smtClean="0"/>
              <a:t>10</a:t>
            </a:fld>
            <a:endParaRPr lang="nl-NL"/>
          </a:p>
        </p:txBody>
      </p:sp>
    </p:spTree>
    <p:extLst>
      <p:ext uri="{BB962C8B-B14F-4D97-AF65-F5344CB8AC3E}">
        <p14:creationId xmlns:p14="http://schemas.microsoft.com/office/powerpoint/2010/main" val="1443001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rentebaten effect zal in 2024 veel lager zijn omdat de laatste investeringen in 2024 zullen plaatsvinden en hiermee het positieve saldo op schatkistbankieren verdwijnt. In de komende jaren is er een bescheiden structureel overschot van de exploitatie. Na 2026 lopen de positieve resultaten weer op, omdat de geactiveerde voorbereidingskosten dan grotendeels zijn afgeschreven en niet meer op de exploitatie drukken.</a:t>
            </a:r>
          </a:p>
          <a:p>
            <a:endParaRPr lang="nl-NL" dirty="0"/>
          </a:p>
          <a:p>
            <a:r>
              <a:rPr lang="nl-NL" dirty="0"/>
              <a:t>Weerstandvermogen van UBR wordt gevormd door het weerstandvermogen van de afzonderlijke gemeenten. </a:t>
            </a:r>
          </a:p>
          <a:p>
            <a:endParaRPr lang="nl-NL" dirty="0"/>
          </a:p>
          <a:p>
            <a:r>
              <a:rPr lang="nl-NL" dirty="0"/>
              <a:t>UBR bouwt voldoende kapitaal en vermogen op om aan alle betalingsverplichtingen te voldoen. Op lange termijn groeit het eigen vermogen en neemt het saldo liquide middelen verder toe  als gevolg van oplopen exploitatie overschotten. </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u="sng" dirty="0"/>
              <a:t>Denk bijvoorbeeld aan:</a:t>
            </a:r>
            <a:r>
              <a:rPr lang="nl-NL" sz="1200" dirty="0"/>
              <a:t> </a:t>
            </a:r>
            <a:r>
              <a:rPr lang="nl-NL" sz="1200" i="1" dirty="0"/>
              <a:t>Hoeveel geld is er beschikbaar? Is dit voldoende? Is de geldstroom te volgen? Is het budget voldoende? Zijn er financiële risico’s? Is er een reële kans dat we in 2025 een vraag krijgen om extra budget beschikbaar te stellen?   Is reservepositie/weerstandsratio voldoende onderbouwd en wat is de hoogte? Wat kan er gezegd worden over de efficiëntie van de uitvoeringsorganisatie?</a:t>
            </a:r>
          </a:p>
          <a:p>
            <a:endParaRPr lang="nl-NL" dirty="0"/>
          </a:p>
        </p:txBody>
      </p:sp>
      <p:sp>
        <p:nvSpPr>
          <p:cNvPr id="4" name="Tijdelijke aanduiding voor dianummer 3"/>
          <p:cNvSpPr>
            <a:spLocks noGrp="1"/>
          </p:cNvSpPr>
          <p:nvPr>
            <p:ph type="sldNum" sz="quarter" idx="5"/>
          </p:nvPr>
        </p:nvSpPr>
        <p:spPr/>
        <p:txBody>
          <a:bodyPr/>
          <a:lstStyle/>
          <a:p>
            <a:fld id="{74A8FF12-4591-45E7-A091-B09E43A2C4AB}" type="slidenum">
              <a:rPr lang="nl-NL" smtClean="0"/>
              <a:t>11</a:t>
            </a:fld>
            <a:endParaRPr lang="nl-NL"/>
          </a:p>
        </p:txBody>
      </p:sp>
    </p:spTree>
    <p:extLst>
      <p:ext uri="{BB962C8B-B14F-4D97-AF65-F5344CB8AC3E}">
        <p14:creationId xmlns:p14="http://schemas.microsoft.com/office/powerpoint/2010/main" val="2943511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l-N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l-NL"/>
          </a:p>
        </p:txBody>
      </p:sp>
      <p:sp>
        <p:nvSpPr>
          <p:cNvPr id="4" name="Date Placeholder 3"/>
          <p:cNvSpPr>
            <a:spLocks noGrp="1"/>
          </p:cNvSpPr>
          <p:nvPr>
            <p:ph type="dt" sz="half" idx="10"/>
          </p:nvPr>
        </p:nvSpPr>
        <p:spPr/>
        <p:txBody>
          <a:bodyPr/>
          <a:lstStyle/>
          <a:p>
            <a:fld id="{8F5AE088-1562-40D5-BF1F-34D8C8CBA528}" type="datetimeFigureOut">
              <a:rPr lang="nl-NL" smtClean="0"/>
              <a:t>27-5-2024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8F5AE088-1562-40D5-BF1F-34D8C8CBA528}" type="datetimeFigureOut">
              <a:rPr lang="nl-NL" smtClean="0"/>
              <a:t>27-5-2024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l-N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5AE088-1562-40D5-BF1F-34D8C8CBA528}" type="datetimeFigureOut">
              <a:rPr lang="nl-NL" smtClean="0"/>
              <a:t>27-5-2024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p:cNvSpPr>
            <a:spLocks noGrp="1"/>
          </p:cNvSpPr>
          <p:nvPr>
            <p:ph type="dt" sz="half" idx="10"/>
          </p:nvPr>
        </p:nvSpPr>
        <p:spPr/>
        <p:txBody>
          <a:bodyPr/>
          <a:lstStyle/>
          <a:p>
            <a:fld id="{8F5AE088-1562-40D5-BF1F-34D8C8CBA528}" type="datetimeFigureOut">
              <a:rPr lang="nl-NL" smtClean="0"/>
              <a:t>27-5-2024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l-N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p:cNvSpPr>
            <a:spLocks noGrp="1"/>
          </p:cNvSpPr>
          <p:nvPr>
            <p:ph type="dt" sz="half" idx="10"/>
          </p:nvPr>
        </p:nvSpPr>
        <p:spPr/>
        <p:txBody>
          <a:bodyPr/>
          <a:lstStyle/>
          <a:p>
            <a:fld id="{8F5AE088-1562-40D5-BF1F-34D8C8CBA528}" type="datetimeFigureOut">
              <a:rPr lang="nl-NL" smtClean="0"/>
              <a:t>27-5-2024</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Date Placeholder 2"/>
          <p:cNvSpPr>
            <a:spLocks noGrp="1"/>
          </p:cNvSpPr>
          <p:nvPr>
            <p:ph type="dt" sz="half" idx="10"/>
          </p:nvPr>
        </p:nvSpPr>
        <p:spPr/>
        <p:txBody>
          <a:bodyPr/>
          <a:lstStyle/>
          <a:p>
            <a:fld id="{8F5AE088-1562-40D5-BF1F-34D8C8CBA528}" type="datetimeFigureOut">
              <a:rPr lang="nl-NL" smtClean="0"/>
              <a:t>27-5-2024</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AE088-1562-40D5-BF1F-34D8C8CBA528}" type="datetimeFigureOut">
              <a:rPr lang="nl-NL" smtClean="0"/>
              <a:t>27-5-2024</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l-N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5AE088-1562-40D5-BF1F-34D8C8CBA528}" type="datetimeFigureOut">
              <a:rPr lang="nl-NL" smtClean="0"/>
              <a:t>27-5-2024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l-N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5AE088-1562-40D5-BF1F-34D8C8CBA528}" type="datetimeFigureOut">
              <a:rPr lang="nl-NL" smtClean="0"/>
              <a:t>27-5-2024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8F5AE088-1562-40D5-BF1F-34D8C8CBA528}" type="datetimeFigureOut">
              <a:rPr lang="nl-NL" smtClean="0"/>
              <a:t>27-5-2024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l-N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8F5AE088-1562-40D5-BF1F-34D8C8CBA528}" type="datetimeFigureOut">
              <a:rPr lang="nl-NL" smtClean="0"/>
              <a:t>27-5-2024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73F43B6-1D57-4262-B848-20BA01738DD1}" type="slidenum">
              <a:rPr lang="nl-NL" smtClean="0"/>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5AE088-1562-40D5-BF1F-34D8C8CBA528}" type="datetimeFigureOut">
              <a:rPr lang="nl-NL" smtClean="0"/>
              <a:t>27-5-2024</a:t>
            </a:fld>
            <a:endParaRPr lang="nl-N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3F43B6-1D57-4262-B848-20BA01738DD1}" type="slidenum">
              <a:rPr lang="nl-NL" smtClean="0"/>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555C5B3-193A-4749-9AFD-682E53CDD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EAE06A6-F76A-41C9-827A-C561B0044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9144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9F9D4E8-0639-444B-949B-951858506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0645" y="0"/>
            <a:ext cx="5746451"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E3DA7A2-ED70-4BBA-AB72-00AD461FA4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60646" y="-6"/>
            <a:ext cx="8783354"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845406" y="857251"/>
            <a:ext cx="3560460" cy="3098061"/>
          </a:xfrm>
        </p:spPr>
        <p:txBody>
          <a:bodyPr anchor="b">
            <a:normAutofit/>
          </a:bodyPr>
          <a:lstStyle/>
          <a:p>
            <a:pPr algn="l">
              <a:lnSpc>
                <a:spcPct val="90000"/>
              </a:lnSpc>
            </a:pPr>
            <a:r>
              <a:rPr lang="nl-NL" sz="2900">
                <a:solidFill>
                  <a:srgbClr val="FFFFFF"/>
                </a:solidFill>
              </a:rPr>
              <a:t>Jaarrekening 2023 en begroting 2025</a:t>
            </a:r>
            <a:br>
              <a:rPr lang="nl-NL" sz="2900">
                <a:solidFill>
                  <a:srgbClr val="FFFFFF"/>
                </a:solidFill>
              </a:rPr>
            </a:br>
            <a:r>
              <a:rPr lang="nl-NL" sz="2900">
                <a:solidFill>
                  <a:srgbClr val="FFFFFF"/>
                </a:solidFill>
              </a:rPr>
              <a:t>Uitvoeringsorganisatie Breedbandnetwerk Rivierenland </a:t>
            </a:r>
            <a:br>
              <a:rPr lang="nl-NL" sz="2900">
                <a:solidFill>
                  <a:srgbClr val="FFFFFF"/>
                </a:solidFill>
              </a:rPr>
            </a:br>
            <a:r>
              <a:rPr lang="nl-NL" sz="2900">
                <a:solidFill>
                  <a:srgbClr val="FFFFFF"/>
                </a:solidFill>
              </a:rPr>
              <a:t>UBR</a:t>
            </a:r>
          </a:p>
        </p:txBody>
      </p:sp>
      <p:sp>
        <p:nvSpPr>
          <p:cNvPr id="19" name="Rectangle 18">
            <a:extLst>
              <a:ext uri="{FF2B5EF4-FFF2-40B4-BE49-F238E27FC236}">
                <a16:creationId xmlns:a16="http://schemas.microsoft.com/office/drawing/2014/main" id="{FC485432-3647-4218-B5D3-15D3FA222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20797" y="1034794"/>
            <a:ext cx="2502408" cy="9143999"/>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4AFDDCA-6ABA-4D23-8A5C-1BF0F4308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2941" y="1062544"/>
            <a:ext cx="356712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21BA0F2C-E35D-2F69-B11F-FCBE9B080946}"/>
              </a:ext>
            </a:extLst>
          </p:cNvPr>
          <p:cNvPicPr>
            <a:picLocks noChangeAspect="1"/>
          </p:cNvPicPr>
          <p:nvPr/>
        </p:nvPicPr>
        <p:blipFill>
          <a:blip r:embed="rId2"/>
          <a:stretch>
            <a:fillRect/>
          </a:stretch>
        </p:blipFill>
        <p:spPr>
          <a:xfrm>
            <a:off x="5190419" y="2646898"/>
            <a:ext cx="2802873" cy="15784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nl-NL" sz="3200" dirty="0">
                <a:solidFill>
                  <a:srgbClr val="FFFFFF"/>
                </a:solidFill>
              </a:rPr>
              <a:t>1. Beeld van de jaarrekening op hoofdlijnen</a:t>
            </a:r>
          </a:p>
        </p:txBody>
      </p:sp>
      <p:sp>
        <p:nvSpPr>
          <p:cNvPr id="3" name="Content Placeholder 2"/>
          <p:cNvSpPr>
            <a:spLocks noGrp="1"/>
          </p:cNvSpPr>
          <p:nvPr>
            <p:ph idx="1"/>
          </p:nvPr>
        </p:nvSpPr>
        <p:spPr>
          <a:xfrm>
            <a:off x="1028699" y="2318197"/>
            <a:ext cx="7719765" cy="3683358"/>
          </a:xfrm>
        </p:spPr>
        <p:txBody>
          <a:bodyPr anchor="ctr">
            <a:normAutofit/>
          </a:bodyPr>
          <a:lstStyle/>
          <a:p>
            <a:pPr>
              <a:buClr>
                <a:schemeClr val="tx2">
                  <a:lumMod val="75000"/>
                </a:schemeClr>
              </a:buClr>
            </a:pPr>
            <a:r>
              <a:rPr lang="nl-NL" sz="1800" b="0" i="0" u="none" strike="noStrike" baseline="0" dirty="0">
                <a:latin typeface="Arial" panose="020B0604020202020204" pitchFamily="34" charset="0"/>
                <a:cs typeface="Arial" panose="020B0604020202020204" pitchFamily="34" charset="0"/>
              </a:rPr>
              <a:t>Het resultaat in 2023 is flink hoger dan de in de bestuursrapportage bijgestelde exploitatierekening 2023. </a:t>
            </a:r>
          </a:p>
          <a:p>
            <a:pPr marL="0" indent="0">
              <a:buNone/>
            </a:pPr>
            <a:endParaRPr lang="nl-NL" sz="1800" dirty="0">
              <a:latin typeface="Arial" panose="020B0604020202020204" pitchFamily="34" charset="0"/>
              <a:cs typeface="Arial" panose="020B0604020202020204" pitchFamily="34" charset="0"/>
            </a:endParaRPr>
          </a:p>
          <a:p>
            <a:pPr>
              <a:buClr>
                <a:schemeClr val="tx2"/>
              </a:buClr>
            </a:pPr>
            <a:r>
              <a:rPr lang="nl-NL" sz="1800" dirty="0">
                <a:latin typeface="Arial" panose="020B0604020202020204" pitchFamily="34" charset="0"/>
                <a:cs typeface="Arial" panose="020B0604020202020204" pitchFamily="34" charset="0"/>
              </a:rPr>
              <a:t>Oorzaken: 1. N</a:t>
            </a:r>
            <a:r>
              <a:rPr lang="nl-NL" sz="1800" b="0" i="0" u="none" strike="noStrike" baseline="0" dirty="0">
                <a:latin typeface="Arial" panose="020B0604020202020204" pitchFamily="34" charset="0"/>
                <a:cs typeface="Arial" panose="020B0604020202020204" pitchFamily="34" charset="0"/>
              </a:rPr>
              <a:t>etto omzet hoger dan begroot </a:t>
            </a:r>
          </a:p>
          <a:p>
            <a:pPr marL="0" indent="0">
              <a:buNone/>
            </a:pPr>
            <a:r>
              <a:rPr lang="nl-NL" sz="1800" dirty="0">
                <a:latin typeface="Arial" panose="020B0604020202020204" pitchFamily="34" charset="0"/>
                <a:cs typeface="Arial" panose="020B0604020202020204" pitchFamily="34" charset="0"/>
              </a:rPr>
              <a:t>                       2. R</a:t>
            </a:r>
            <a:r>
              <a:rPr lang="nl-NL" sz="1800" b="0" i="0" u="none" strike="noStrike" baseline="0" dirty="0">
                <a:latin typeface="Arial" panose="020B0604020202020204" pitchFamily="34" charset="0"/>
                <a:cs typeface="Arial" panose="020B0604020202020204" pitchFamily="34" charset="0"/>
              </a:rPr>
              <a:t>esultaat van de rentebaten over 2023 was fors hoger. </a:t>
            </a:r>
            <a:r>
              <a:rPr lang="nl-NL" sz="1800" dirty="0">
                <a:latin typeface="Arial" panose="020B0604020202020204" pitchFamily="34" charset="0"/>
                <a:cs typeface="Arial" panose="020B0604020202020204" pitchFamily="34" charset="0"/>
              </a:rPr>
              <a:t>  </a:t>
            </a:r>
          </a:p>
          <a:p>
            <a:pPr marL="0" indent="0">
              <a:buNone/>
            </a:pPr>
            <a:endParaRPr lang="nl-NL" sz="1800" b="0" i="0" u="none" strike="noStrike" baseline="0" dirty="0">
              <a:latin typeface="Arial" panose="020B0604020202020204" pitchFamily="34" charset="0"/>
              <a:cs typeface="Arial" panose="020B0604020202020204" pitchFamily="34" charset="0"/>
            </a:endParaRPr>
          </a:p>
          <a:p>
            <a:r>
              <a:rPr lang="nl-NL" sz="1800" b="0" i="0" u="none" strike="noStrike" baseline="0" dirty="0">
                <a:latin typeface="Arial" panose="020B0604020202020204" pitchFamily="34" charset="0"/>
                <a:cs typeface="Arial" panose="020B0604020202020204" pitchFamily="34" charset="0"/>
              </a:rPr>
              <a:t>Overall is er een winst geboekt in 2023 die ruim 2 ton hoger is dan in 2022. </a:t>
            </a:r>
            <a:endParaRPr lang="nl-NL" sz="1800" dirty="0">
              <a:latin typeface="Arial" panose="020B0604020202020204" pitchFamily="34" charset="0"/>
              <a:cs typeface="Arial" panose="020B0604020202020204" pitchFamily="34" charset="0"/>
            </a:endParaRPr>
          </a:p>
          <a:p>
            <a:pPr marL="0" indent="0">
              <a:buNone/>
            </a:pPr>
            <a:endParaRPr lang="nl-NL" sz="1700" dirty="0"/>
          </a:p>
          <a:p>
            <a:endParaRPr lang="nl-NL" sz="17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nl-NL" sz="3500">
                <a:solidFill>
                  <a:srgbClr val="FFFFFF"/>
                </a:solidFill>
              </a:rPr>
              <a:t>2. Welke doelen zijn gehaald?</a:t>
            </a:r>
          </a:p>
        </p:txBody>
      </p:sp>
      <p:sp>
        <p:nvSpPr>
          <p:cNvPr id="3" name="Content Placeholder 2"/>
          <p:cNvSpPr>
            <a:spLocks noGrp="1"/>
          </p:cNvSpPr>
          <p:nvPr>
            <p:ph idx="1"/>
          </p:nvPr>
        </p:nvSpPr>
        <p:spPr>
          <a:xfrm>
            <a:off x="1028699" y="1891970"/>
            <a:ext cx="7293023" cy="3683358"/>
          </a:xfrm>
        </p:spPr>
        <p:txBody>
          <a:bodyPr anchor="ctr">
            <a:normAutofit/>
          </a:bodyPr>
          <a:lstStyle/>
          <a:p>
            <a:r>
              <a:rPr lang="nl-NL" sz="1800" dirty="0">
                <a:latin typeface="Arial" panose="020B0604020202020204" pitchFamily="34" charset="0"/>
                <a:cs typeface="Arial" panose="020B0604020202020204" pitchFamily="34" charset="0"/>
              </a:rPr>
              <a:t>Door diverse omstandigheden heeft de aanleg van het breedbandnetwerk vertraging opgelopen. </a:t>
            </a:r>
          </a:p>
          <a:p>
            <a:endParaRPr lang="nl-NL" sz="1800" dirty="0">
              <a:latin typeface="Arial" panose="020B0604020202020204" pitchFamily="34" charset="0"/>
              <a:cs typeface="Arial" panose="020B0604020202020204" pitchFamily="34" charset="0"/>
            </a:endParaRPr>
          </a:p>
          <a:p>
            <a:r>
              <a:rPr lang="nl-NL" sz="1800" dirty="0">
                <a:latin typeface="Arial" panose="020B0604020202020204" pitchFamily="34" charset="0"/>
                <a:cs typeface="Arial" panose="020B0604020202020204" pitchFamily="34" charset="0"/>
              </a:rPr>
              <a:t>Capaciteit van aannemer in 2023 verschoven naar dijkadressen.</a:t>
            </a:r>
          </a:p>
          <a:p>
            <a:pPr marL="0" indent="0">
              <a:buNone/>
            </a:pPr>
            <a:endParaRPr lang="nl-NL" sz="1800" dirty="0">
              <a:latin typeface="Arial" panose="020B0604020202020204" pitchFamily="34" charset="0"/>
              <a:cs typeface="Arial" panose="020B0604020202020204" pitchFamily="34" charset="0"/>
            </a:endParaRPr>
          </a:p>
          <a:p>
            <a:r>
              <a:rPr lang="nl-NL" sz="1800" dirty="0">
                <a:latin typeface="Arial" panose="020B0604020202020204" pitchFamily="34" charset="0"/>
                <a:cs typeface="Arial" panose="020B0604020202020204" pitchFamily="34" charset="0"/>
              </a:rPr>
              <a:t>Aangepaste mijlpalenplanning voor regulieren en dijkadressen in 2023 is gehaald.</a:t>
            </a:r>
          </a:p>
          <a:p>
            <a:pPr marL="0" indent="0">
              <a:buNone/>
            </a:pPr>
            <a:endParaRPr lang="nl-NL" sz="1800" dirty="0">
              <a:latin typeface="Arial" panose="020B0604020202020204" pitchFamily="34" charset="0"/>
              <a:cs typeface="Arial" panose="020B0604020202020204" pitchFamily="34" charset="0"/>
            </a:endParaRPr>
          </a:p>
          <a:p>
            <a:r>
              <a:rPr lang="nl-NL" sz="1800" dirty="0">
                <a:latin typeface="Arial" panose="020B0604020202020204" pitchFamily="34" charset="0"/>
                <a:cs typeface="Arial" panose="020B0604020202020204" pitchFamily="34" charset="0"/>
              </a:rPr>
              <a:t>West Maas en Waal als eerste gemeente volledig aangesloten </a:t>
            </a:r>
          </a:p>
          <a:p>
            <a:pPr marL="0" indent="0">
              <a:buNone/>
            </a:pPr>
            <a:endParaRPr lang="nl-NL" sz="1700" dirty="0"/>
          </a:p>
          <a:p>
            <a:pPr marL="0" indent="0">
              <a:buNone/>
            </a:pPr>
            <a:endParaRPr lang="nl-NL" sz="1700" dirty="0"/>
          </a:p>
        </p:txBody>
      </p:sp>
    </p:spTree>
    <p:extLst>
      <p:ext uri="{BB962C8B-B14F-4D97-AF65-F5344CB8AC3E}">
        <p14:creationId xmlns:p14="http://schemas.microsoft.com/office/powerpoint/2010/main" val="2820803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nl-NL" sz="3500">
                <a:solidFill>
                  <a:srgbClr val="FFFFFF"/>
                </a:solidFill>
              </a:rPr>
              <a:t>3. Welke prestaties zijn geleverd?</a:t>
            </a:r>
          </a:p>
        </p:txBody>
      </p:sp>
      <p:sp>
        <p:nvSpPr>
          <p:cNvPr id="3" name="Content Placeholder 2"/>
          <p:cNvSpPr>
            <a:spLocks noGrp="1"/>
          </p:cNvSpPr>
          <p:nvPr>
            <p:ph idx="1"/>
          </p:nvPr>
        </p:nvSpPr>
        <p:spPr>
          <a:xfrm>
            <a:off x="1052694" y="1634825"/>
            <a:ext cx="7293023" cy="3683358"/>
          </a:xfrm>
        </p:spPr>
        <p:txBody>
          <a:bodyPr anchor="ctr">
            <a:normAutofit/>
          </a:bodyPr>
          <a:lstStyle/>
          <a:p>
            <a:r>
              <a:rPr lang="nl-NL" sz="1800" dirty="0">
                <a:latin typeface="Arial" panose="020B0604020202020204" pitchFamily="34" charset="0"/>
                <a:cs typeface="Arial" panose="020B0604020202020204" pitchFamily="34" charset="0"/>
              </a:rPr>
              <a:t>Home </a:t>
            </a:r>
            <a:r>
              <a:rPr lang="nl-NL" sz="1800" dirty="0" err="1">
                <a:latin typeface="Arial" panose="020B0604020202020204" pitchFamily="34" charset="0"/>
                <a:cs typeface="Arial" panose="020B0604020202020204" pitchFamily="34" charset="0"/>
              </a:rPr>
              <a:t>activated</a:t>
            </a:r>
            <a:r>
              <a:rPr lang="nl-NL" sz="1800" dirty="0">
                <a:latin typeface="Arial" panose="020B0604020202020204" pitchFamily="34" charset="0"/>
                <a:cs typeface="Arial" panose="020B0604020202020204" pitchFamily="34" charset="0"/>
              </a:rPr>
              <a:t> (HA) onder de aandacht brengen </a:t>
            </a:r>
          </a:p>
          <a:p>
            <a:pPr marL="0" indent="0">
              <a:buNone/>
            </a:pPr>
            <a:endParaRPr lang="nl-NL" sz="1800" dirty="0">
              <a:latin typeface="Arial" panose="020B0604020202020204" pitchFamily="34" charset="0"/>
              <a:cs typeface="Arial" panose="020B0604020202020204" pitchFamily="34" charset="0"/>
            </a:endParaRPr>
          </a:p>
          <a:p>
            <a:r>
              <a:rPr lang="nl-NL" sz="1800" dirty="0">
                <a:latin typeface="Arial" panose="020B0604020202020204" pitchFamily="34" charset="0"/>
                <a:cs typeface="Arial" panose="020B0604020202020204" pitchFamily="34" charset="0"/>
              </a:rPr>
              <a:t>Prestaties zijn specifiek en niet meetbaar </a:t>
            </a:r>
          </a:p>
          <a:p>
            <a:pPr marL="0" indent="0">
              <a:buNone/>
            </a:pPr>
            <a:endParaRPr lang="nl-NL" sz="1800" dirty="0">
              <a:latin typeface="Arial" panose="020B0604020202020204" pitchFamily="34" charset="0"/>
              <a:cs typeface="Arial" panose="020B0604020202020204" pitchFamily="34" charset="0"/>
            </a:endParaRPr>
          </a:p>
          <a:p>
            <a:r>
              <a:rPr lang="nl-NL" sz="1800" dirty="0">
                <a:latin typeface="Arial" panose="020B0604020202020204" pitchFamily="34" charset="0"/>
                <a:cs typeface="Arial" panose="020B0604020202020204" pitchFamily="34" charset="0"/>
              </a:rPr>
              <a:t>Graag SMART formuleren</a:t>
            </a:r>
          </a:p>
        </p:txBody>
      </p:sp>
    </p:spTree>
    <p:extLst>
      <p:ext uri="{BB962C8B-B14F-4D97-AF65-F5344CB8AC3E}">
        <p14:creationId xmlns:p14="http://schemas.microsoft.com/office/powerpoint/2010/main" val="378860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nl-NL" sz="3500">
                <a:solidFill>
                  <a:srgbClr val="FFFFFF"/>
                </a:solidFill>
              </a:rPr>
              <a:t>4. Wat heeft het gekost?</a:t>
            </a:r>
          </a:p>
        </p:txBody>
      </p:sp>
      <p:sp>
        <p:nvSpPr>
          <p:cNvPr id="4" name="Tekstvak 3">
            <a:extLst>
              <a:ext uri="{FF2B5EF4-FFF2-40B4-BE49-F238E27FC236}">
                <a16:creationId xmlns:a16="http://schemas.microsoft.com/office/drawing/2014/main" id="{FB11798F-401C-FFA6-ED21-068BA5774850}"/>
              </a:ext>
            </a:extLst>
          </p:cNvPr>
          <p:cNvSpPr txBox="1"/>
          <p:nvPr/>
        </p:nvSpPr>
        <p:spPr>
          <a:xfrm>
            <a:off x="1028699" y="2204864"/>
            <a:ext cx="7143701" cy="2308324"/>
          </a:xfrm>
          <a:prstGeom prst="rect">
            <a:avLst/>
          </a:prstGeom>
          <a:noFill/>
        </p:spPr>
        <p:txBody>
          <a:bodyPr wrap="square" rtlCol="0">
            <a:spAutoFit/>
          </a:bodyPr>
          <a:lstStyle/>
          <a:p>
            <a:pPr marL="285750" indent="-285750">
              <a:buClr>
                <a:schemeClr val="tx2">
                  <a:lumMod val="75000"/>
                </a:schemeClr>
              </a:buClr>
              <a:buFont typeface="Arial" panose="020B0604020202020204" pitchFamily="34" charset="0"/>
              <a:buChar char="•"/>
            </a:pPr>
            <a:r>
              <a:rPr lang="nl-NL" dirty="0">
                <a:latin typeface="Arial" panose="020B0604020202020204" pitchFamily="34" charset="0"/>
                <a:cs typeface="Arial" panose="020B0604020202020204" pitchFamily="34" charset="0"/>
              </a:rPr>
              <a:t>Relatief laag weerstandsvermogen </a:t>
            </a:r>
          </a:p>
          <a:p>
            <a:pPr marL="285750" indent="-285750">
              <a:buClr>
                <a:schemeClr val="tx2">
                  <a:lumMod val="75000"/>
                </a:schemeClr>
              </a:buClr>
              <a:buFont typeface="Arial" panose="020B0604020202020204" pitchFamily="34" charset="0"/>
              <a:buChar char="•"/>
            </a:pPr>
            <a:endParaRPr lang="nl-NL" dirty="0">
              <a:latin typeface="Arial" panose="020B0604020202020204" pitchFamily="34" charset="0"/>
              <a:cs typeface="Arial" panose="020B0604020202020204" pitchFamily="34" charset="0"/>
            </a:endParaRPr>
          </a:p>
          <a:p>
            <a:pPr marL="285750" indent="-285750">
              <a:buClr>
                <a:schemeClr val="tx2">
                  <a:lumMod val="75000"/>
                </a:schemeClr>
              </a:buClr>
              <a:buFont typeface="Arial" panose="020B0604020202020204" pitchFamily="34" charset="0"/>
              <a:buChar char="•"/>
            </a:pPr>
            <a:r>
              <a:rPr lang="nl-NL" dirty="0">
                <a:latin typeface="Arial" panose="020B0604020202020204" pitchFamily="34" charset="0"/>
                <a:cs typeface="Arial" panose="020B0604020202020204" pitchFamily="34" charset="0"/>
              </a:rPr>
              <a:t>Hoort bij investering in netwerkstructuur</a:t>
            </a:r>
          </a:p>
          <a:p>
            <a:pPr marL="285750" indent="-285750">
              <a:buClr>
                <a:schemeClr val="tx2">
                  <a:lumMod val="75000"/>
                </a:schemeClr>
              </a:buClr>
              <a:buFont typeface="Arial" panose="020B0604020202020204" pitchFamily="34" charset="0"/>
              <a:buChar char="•"/>
            </a:pPr>
            <a:endParaRPr lang="nl-NL" dirty="0">
              <a:latin typeface="Arial" panose="020B0604020202020204" pitchFamily="34" charset="0"/>
              <a:cs typeface="Arial" panose="020B0604020202020204" pitchFamily="34" charset="0"/>
            </a:endParaRPr>
          </a:p>
          <a:p>
            <a:pPr marL="285750" indent="-285750">
              <a:buClr>
                <a:schemeClr val="tx2">
                  <a:lumMod val="75000"/>
                </a:schemeClr>
              </a:buClr>
              <a:buFont typeface="Arial" panose="020B0604020202020204" pitchFamily="34" charset="0"/>
              <a:buChar char="•"/>
            </a:pPr>
            <a:r>
              <a:rPr lang="nl-NL" dirty="0">
                <a:latin typeface="Arial" panose="020B0604020202020204" pitchFamily="34" charset="0"/>
                <a:cs typeface="Arial" panose="020B0604020202020204" pitchFamily="34" charset="0"/>
              </a:rPr>
              <a:t>Positieve resultaat toegevoegd aan algemene reserve</a:t>
            </a:r>
          </a:p>
          <a:p>
            <a:pPr marL="285750" indent="-285750">
              <a:buClr>
                <a:schemeClr val="tx2">
                  <a:lumMod val="75000"/>
                </a:schemeClr>
              </a:buClr>
              <a:buFont typeface="Arial" panose="020B0604020202020204" pitchFamily="34" charset="0"/>
              <a:buChar char="•"/>
            </a:pPr>
            <a:endParaRPr lang="nl-NL" dirty="0">
              <a:latin typeface="Arial" panose="020B0604020202020204" pitchFamily="34" charset="0"/>
              <a:cs typeface="Arial" panose="020B0604020202020204" pitchFamily="34" charset="0"/>
            </a:endParaRPr>
          </a:p>
          <a:p>
            <a:pPr marL="285750" indent="-285750">
              <a:buClr>
                <a:schemeClr val="tx2">
                  <a:lumMod val="75000"/>
                </a:schemeClr>
              </a:buClr>
              <a:buFont typeface="Arial" panose="020B0604020202020204" pitchFamily="34" charset="0"/>
              <a:buChar char="•"/>
            </a:pPr>
            <a:r>
              <a:rPr lang="nl-NL" dirty="0">
                <a:latin typeface="Arial" panose="020B0604020202020204" pitchFamily="34" charset="0"/>
                <a:cs typeface="Arial" panose="020B0604020202020204" pitchFamily="34" charset="0"/>
              </a:rPr>
              <a:t>Dit is voldoende om een (incidentele) tegenvaller op te vangen </a:t>
            </a:r>
          </a:p>
          <a:p>
            <a:endParaRPr lang="nl-NL" dirty="0"/>
          </a:p>
        </p:txBody>
      </p:sp>
    </p:spTree>
    <p:extLst>
      <p:ext uri="{BB962C8B-B14F-4D97-AF65-F5344CB8AC3E}">
        <p14:creationId xmlns:p14="http://schemas.microsoft.com/office/powerpoint/2010/main" val="1497172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nl-NL" sz="3200">
                <a:solidFill>
                  <a:srgbClr val="FFFFFF"/>
                </a:solidFill>
              </a:rPr>
              <a:t>5. Wat is het oordeel van de accountant?</a:t>
            </a:r>
          </a:p>
        </p:txBody>
      </p:sp>
      <p:sp>
        <p:nvSpPr>
          <p:cNvPr id="3" name="Content Placeholder 2"/>
          <p:cNvSpPr>
            <a:spLocks noGrp="1"/>
          </p:cNvSpPr>
          <p:nvPr>
            <p:ph idx="1"/>
          </p:nvPr>
        </p:nvSpPr>
        <p:spPr>
          <a:xfrm>
            <a:off x="1028699" y="2318197"/>
            <a:ext cx="7293023" cy="3683358"/>
          </a:xfrm>
        </p:spPr>
        <p:txBody>
          <a:bodyPr anchor="ctr">
            <a:normAutofit/>
          </a:bodyPr>
          <a:lstStyle/>
          <a:p>
            <a:pPr marL="0" indent="0">
              <a:buNone/>
            </a:pPr>
            <a:endParaRPr lang="nl-NL" sz="1700" i="1" dirty="0"/>
          </a:p>
          <a:p>
            <a:pPr>
              <a:buClr>
                <a:schemeClr val="tx2">
                  <a:lumMod val="75000"/>
                </a:schemeClr>
              </a:buClr>
            </a:pPr>
            <a:r>
              <a:rPr lang="nl-NL" sz="1800" dirty="0">
                <a:latin typeface="Arial" panose="020B0604020202020204" pitchFamily="34" charset="0"/>
                <a:cs typeface="Arial" panose="020B0604020202020204" pitchFamily="34" charset="0"/>
              </a:rPr>
              <a:t>Accountant geeft aan dat er geen opvallende bevindingen zijn</a:t>
            </a:r>
          </a:p>
          <a:p>
            <a:pPr>
              <a:buClr>
                <a:schemeClr val="tx2">
                  <a:lumMod val="75000"/>
                </a:schemeClr>
              </a:buClr>
            </a:pPr>
            <a:r>
              <a:rPr lang="nl-NL" sz="1800" dirty="0">
                <a:latin typeface="Arial" panose="020B0604020202020204" pitchFamily="34" charset="0"/>
                <a:cs typeface="Arial" panose="020B0604020202020204" pitchFamily="34" charset="0"/>
              </a:rPr>
              <a:t>Stukken zijn in orde</a:t>
            </a:r>
          </a:p>
          <a:p>
            <a:pPr marL="0" indent="0">
              <a:buNone/>
            </a:pPr>
            <a:endParaRPr lang="nl-NL" sz="1700" dirty="0"/>
          </a:p>
        </p:txBody>
      </p:sp>
    </p:spTree>
    <p:extLst>
      <p:ext uri="{BB962C8B-B14F-4D97-AF65-F5344CB8AC3E}">
        <p14:creationId xmlns:p14="http://schemas.microsoft.com/office/powerpoint/2010/main" val="416080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pPr>
              <a:lnSpc>
                <a:spcPct val="90000"/>
              </a:lnSpc>
            </a:pPr>
            <a:r>
              <a:rPr lang="nl-NL" sz="3200">
                <a:solidFill>
                  <a:srgbClr val="FFFFFF"/>
                </a:solidFill>
              </a:rPr>
              <a:t>6. Over welke aspecten is het nuttig om in de raden te debatteren?</a:t>
            </a:r>
          </a:p>
        </p:txBody>
      </p:sp>
      <p:sp>
        <p:nvSpPr>
          <p:cNvPr id="3" name="Content Placeholder 2"/>
          <p:cNvSpPr>
            <a:spLocks noGrp="1"/>
          </p:cNvSpPr>
          <p:nvPr>
            <p:ph idx="1"/>
          </p:nvPr>
        </p:nvSpPr>
        <p:spPr>
          <a:xfrm>
            <a:off x="1028699" y="2318197"/>
            <a:ext cx="7293023" cy="1902891"/>
          </a:xfrm>
        </p:spPr>
        <p:txBody>
          <a:bodyPr anchor="ctr">
            <a:normAutofit/>
          </a:bodyPr>
          <a:lstStyle/>
          <a:p>
            <a:pPr>
              <a:buClr>
                <a:schemeClr val="tx2">
                  <a:lumMod val="75000"/>
                </a:schemeClr>
              </a:buClr>
            </a:pPr>
            <a:r>
              <a:rPr lang="nl-NL" sz="1800" b="0" i="0" u="none" strike="noStrike" baseline="0" dirty="0">
                <a:latin typeface="Arial" panose="020B0604020202020204" pitchFamily="34" charset="0"/>
              </a:rPr>
              <a:t>Visie op de transitie van uitvoerings</a:t>
            </a:r>
            <a:r>
              <a:rPr lang="nl-NL" sz="1800" dirty="0">
                <a:latin typeface="Arial" panose="020B0604020202020204" pitchFamily="34" charset="0"/>
              </a:rPr>
              <a:t>- </a:t>
            </a:r>
            <a:r>
              <a:rPr lang="nl-NL" sz="1800" b="0" i="0" u="none" strike="noStrike" baseline="0" dirty="0">
                <a:latin typeface="Arial" panose="020B0604020202020204" pitchFamily="34" charset="0"/>
              </a:rPr>
              <a:t>naar beheersorganisatie </a:t>
            </a:r>
            <a:r>
              <a:rPr lang="nl-NL" sz="1700" b="0" i="0" u="none" strike="noStrike" baseline="0" dirty="0">
                <a:latin typeface="Arial" panose="020B0604020202020204" pitchFamily="34" charset="0"/>
              </a:rPr>
              <a:t>	</a:t>
            </a:r>
          </a:p>
        </p:txBody>
      </p:sp>
    </p:spTree>
    <p:extLst>
      <p:ext uri="{BB962C8B-B14F-4D97-AF65-F5344CB8AC3E}">
        <p14:creationId xmlns:p14="http://schemas.microsoft.com/office/powerpoint/2010/main" val="1662640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nl-NL" sz="3200">
                <a:solidFill>
                  <a:srgbClr val="FFFFFF"/>
                </a:solidFill>
              </a:rPr>
              <a:t>7. Beeld van de begroting op hoofdlijnen</a:t>
            </a:r>
          </a:p>
        </p:txBody>
      </p:sp>
      <p:sp>
        <p:nvSpPr>
          <p:cNvPr id="3" name="Content Placeholder 2"/>
          <p:cNvSpPr>
            <a:spLocks noGrp="1"/>
          </p:cNvSpPr>
          <p:nvPr>
            <p:ph idx="1"/>
          </p:nvPr>
        </p:nvSpPr>
        <p:spPr>
          <a:xfrm>
            <a:off x="611560" y="1772816"/>
            <a:ext cx="7293023" cy="1830883"/>
          </a:xfrm>
        </p:spPr>
        <p:txBody>
          <a:bodyPr anchor="ctr">
            <a:normAutofit/>
          </a:bodyPr>
          <a:lstStyle/>
          <a:p>
            <a:pPr marL="0" indent="0">
              <a:buNone/>
            </a:pPr>
            <a:endParaRPr lang="nl-NL" sz="1700" dirty="0"/>
          </a:p>
          <a:p>
            <a:r>
              <a:rPr lang="nl-NL" sz="1700" b="0" i="0" u="none" strike="noStrike" baseline="0" dirty="0">
                <a:latin typeface="Arial" panose="020B0604020202020204" pitchFamily="34" charset="0"/>
              </a:rPr>
              <a:t>Koper-uit ambitie mist in de begroting (besproken in vergadering UBR) betreft 1.500 adressen 	</a:t>
            </a:r>
          </a:p>
          <a:p>
            <a:r>
              <a:rPr lang="nl-NL" sz="1700" dirty="0">
                <a:latin typeface="Arial" panose="020B0604020202020204" pitchFamily="34" charset="0"/>
              </a:rPr>
              <a:t>Overgang van uitvoerings- naar beheersorganisatie</a:t>
            </a:r>
            <a:endParaRPr lang="nl-NL" sz="1700" b="0" i="0" u="none" strike="noStrike" baseline="0" dirty="0">
              <a:latin typeface="Arial" panose="020B0604020202020204" pitchFamily="34" charset="0"/>
            </a:endParaRPr>
          </a:p>
        </p:txBody>
      </p:sp>
    </p:spTree>
    <p:extLst>
      <p:ext uri="{BB962C8B-B14F-4D97-AF65-F5344CB8AC3E}">
        <p14:creationId xmlns:p14="http://schemas.microsoft.com/office/powerpoint/2010/main" val="2605358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nl-NL" sz="3500">
                <a:solidFill>
                  <a:srgbClr val="FFFFFF"/>
                </a:solidFill>
              </a:rPr>
              <a:t>8. Welke doelen zijn gepland?</a:t>
            </a:r>
          </a:p>
        </p:txBody>
      </p:sp>
      <p:sp>
        <p:nvSpPr>
          <p:cNvPr id="3" name="Content Placeholder 2"/>
          <p:cNvSpPr>
            <a:spLocks noGrp="1"/>
          </p:cNvSpPr>
          <p:nvPr>
            <p:ph idx="1"/>
          </p:nvPr>
        </p:nvSpPr>
        <p:spPr>
          <a:xfrm>
            <a:off x="1028699" y="2318197"/>
            <a:ext cx="7293023" cy="3683358"/>
          </a:xfrm>
        </p:spPr>
        <p:txBody>
          <a:bodyPr anchor="ctr">
            <a:normAutofit/>
          </a:bodyPr>
          <a:lstStyle/>
          <a:p>
            <a:pPr>
              <a:buClr>
                <a:schemeClr val="tx2">
                  <a:lumMod val="75000"/>
                </a:schemeClr>
              </a:buClr>
            </a:pPr>
            <a:r>
              <a:rPr lang="nl-NL" sz="1800" dirty="0">
                <a:latin typeface="Arial" panose="020B0604020202020204" pitchFamily="34" charset="0"/>
                <a:cs typeface="Arial" panose="020B0604020202020204" pitchFamily="34" charset="0"/>
              </a:rPr>
              <a:t>Sturen op efficiënte bedrijfsvoering met zo laag mogelijk operationele kosten</a:t>
            </a:r>
          </a:p>
          <a:p>
            <a:pPr>
              <a:buClr>
                <a:schemeClr val="tx2">
                  <a:lumMod val="75000"/>
                </a:schemeClr>
              </a:buClr>
            </a:pPr>
            <a:r>
              <a:rPr lang="nl-NL" sz="1800" dirty="0">
                <a:latin typeface="Arial" panose="020B0604020202020204" pitchFamily="34" charset="0"/>
                <a:cs typeface="Arial" panose="020B0604020202020204" pitchFamily="34" charset="0"/>
              </a:rPr>
              <a:t>Binnen investeringsbudget afronden van aanleg van breedbandnetwerk</a:t>
            </a:r>
          </a:p>
          <a:p>
            <a:pPr>
              <a:buClr>
                <a:schemeClr val="tx2">
                  <a:lumMod val="75000"/>
                </a:schemeClr>
              </a:buClr>
            </a:pPr>
            <a:r>
              <a:rPr lang="nl-NL" sz="1800" dirty="0">
                <a:latin typeface="Arial" panose="020B0604020202020204" pitchFamily="34" charset="0"/>
                <a:cs typeface="Arial" panose="020B0604020202020204" pitchFamily="34" charset="0"/>
              </a:rPr>
              <a:t>Afronden van alle breedbandnetwerk aansluitingen bij zogenaamde witte aansluitingen</a:t>
            </a:r>
          </a:p>
          <a:p>
            <a:pPr>
              <a:buClr>
                <a:schemeClr val="tx2">
                  <a:lumMod val="75000"/>
                </a:schemeClr>
              </a:buClr>
            </a:pPr>
            <a:r>
              <a:rPr lang="nl-NL" sz="1800" dirty="0">
                <a:latin typeface="Arial" panose="020B0604020202020204" pitchFamily="34" charset="0"/>
                <a:cs typeface="Arial" panose="020B0604020202020204" pitchFamily="34" charset="0"/>
              </a:rPr>
              <a:t>Structurele en sluitende meerjarenbegroting</a:t>
            </a:r>
          </a:p>
          <a:p>
            <a:pPr>
              <a:buClr>
                <a:schemeClr val="tx2">
                  <a:lumMod val="75000"/>
                </a:schemeClr>
              </a:buClr>
            </a:pPr>
            <a:r>
              <a:rPr lang="nl-NL" sz="1800" dirty="0">
                <a:latin typeface="Arial" panose="020B0604020202020204" pitchFamily="34" charset="0"/>
                <a:cs typeface="Arial" panose="020B0604020202020204" pitchFamily="34" charset="0"/>
              </a:rPr>
              <a:t> </a:t>
            </a:r>
            <a:endParaRPr lang="nl-NL" sz="1800" b="0" i="0" u="none" strike="noStrike" baseline="0" dirty="0">
              <a:latin typeface="Arial" panose="020B0604020202020204" pitchFamily="34" charset="0"/>
              <a:cs typeface="Arial" panose="020B0604020202020204" pitchFamily="34" charset="0"/>
            </a:endParaRPr>
          </a:p>
          <a:p>
            <a:pPr marL="0" indent="0">
              <a:buNone/>
            </a:pPr>
            <a:endParaRPr lang="nl-NL"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nl-NL" sz="3500">
                <a:solidFill>
                  <a:srgbClr val="FFFFFF"/>
                </a:solidFill>
              </a:rPr>
              <a:t>9. Welke prestaties zijn gepland?</a:t>
            </a:r>
          </a:p>
        </p:txBody>
      </p:sp>
      <p:sp>
        <p:nvSpPr>
          <p:cNvPr id="3" name="Content Placeholder 2"/>
          <p:cNvSpPr>
            <a:spLocks noGrp="1"/>
          </p:cNvSpPr>
          <p:nvPr>
            <p:ph idx="1"/>
          </p:nvPr>
        </p:nvSpPr>
        <p:spPr>
          <a:xfrm>
            <a:off x="925486" y="1870507"/>
            <a:ext cx="7293023" cy="1758875"/>
          </a:xfrm>
        </p:spPr>
        <p:txBody>
          <a:bodyPr anchor="ctr">
            <a:normAutofit/>
          </a:bodyPr>
          <a:lstStyle/>
          <a:p>
            <a:pPr marL="0" indent="0">
              <a:buNone/>
            </a:pPr>
            <a:endParaRPr lang="nl-NL" sz="1700" dirty="0"/>
          </a:p>
          <a:p>
            <a:pPr marL="0" indent="0">
              <a:buNone/>
            </a:pPr>
            <a:endParaRPr lang="nl-NL" sz="1700" dirty="0"/>
          </a:p>
          <a:p>
            <a:pPr>
              <a:buClr>
                <a:schemeClr val="tx2">
                  <a:lumMod val="75000"/>
                </a:schemeClr>
              </a:buClr>
            </a:pPr>
            <a:r>
              <a:rPr lang="nl-NL" sz="1800" b="0" i="0" u="none" strike="noStrike" baseline="0" dirty="0">
                <a:latin typeface="Arial" panose="020B0604020202020204" pitchFamily="34" charset="0"/>
              </a:rPr>
              <a:t>Koper-uit ambitie mist in de begroting (besproken in vergadering UBR)1.500 adressen 	</a:t>
            </a:r>
          </a:p>
          <a:p>
            <a:pPr>
              <a:buClr>
                <a:schemeClr val="tx2">
                  <a:lumMod val="75000"/>
                </a:schemeClr>
              </a:buClr>
            </a:pPr>
            <a:r>
              <a:rPr lang="nl-NL" sz="1800" dirty="0">
                <a:latin typeface="Arial" panose="020B0604020202020204" pitchFamily="34" charset="0"/>
              </a:rPr>
              <a:t>Overgang van uitvoerings- naar beheersorganisatie</a:t>
            </a:r>
            <a:endParaRPr lang="nl-NL" sz="1800" b="0" i="0" u="none" strike="noStrike" baseline="0" dirty="0">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nl-NL" sz="3500">
                <a:solidFill>
                  <a:srgbClr val="FFFFFF"/>
                </a:solidFill>
              </a:rPr>
              <a:t>10. Wat gaat het kosten?</a:t>
            </a:r>
          </a:p>
        </p:txBody>
      </p:sp>
      <p:sp>
        <p:nvSpPr>
          <p:cNvPr id="3" name="Content Placeholder 2"/>
          <p:cNvSpPr>
            <a:spLocks noGrp="1"/>
          </p:cNvSpPr>
          <p:nvPr>
            <p:ph idx="1"/>
          </p:nvPr>
        </p:nvSpPr>
        <p:spPr>
          <a:xfrm>
            <a:off x="1028699" y="1881795"/>
            <a:ext cx="7293023" cy="2046907"/>
          </a:xfrm>
        </p:spPr>
        <p:txBody>
          <a:bodyPr anchor="ctr">
            <a:normAutofit/>
          </a:bodyPr>
          <a:lstStyle/>
          <a:p>
            <a:pPr marL="0" indent="0">
              <a:lnSpc>
                <a:spcPct val="90000"/>
              </a:lnSpc>
              <a:buNone/>
            </a:pPr>
            <a:endParaRPr lang="nl-NL" sz="1700" i="1" dirty="0"/>
          </a:p>
          <a:p>
            <a:pPr>
              <a:lnSpc>
                <a:spcPct val="90000"/>
              </a:lnSpc>
              <a:buClr>
                <a:schemeClr val="tx2">
                  <a:lumMod val="75000"/>
                </a:schemeClr>
              </a:buClr>
            </a:pPr>
            <a:r>
              <a:rPr lang="nl-NL" sz="1800" dirty="0">
                <a:latin typeface="Arial" panose="020B0604020202020204" pitchFamily="34" charset="0"/>
                <a:cs typeface="Arial" panose="020B0604020202020204" pitchFamily="34" charset="0"/>
              </a:rPr>
              <a:t>Kostenraming 5 jaar vooruit ontbreekt </a:t>
            </a:r>
          </a:p>
          <a:p>
            <a:pPr marL="0" indent="0">
              <a:lnSpc>
                <a:spcPct val="90000"/>
              </a:lnSpc>
              <a:buClr>
                <a:schemeClr val="tx2">
                  <a:lumMod val="75000"/>
                </a:schemeClr>
              </a:buClr>
              <a:buNone/>
            </a:pPr>
            <a:endParaRPr lang="nl-NL" sz="1800" dirty="0">
              <a:latin typeface="Arial" panose="020B0604020202020204" pitchFamily="34" charset="0"/>
              <a:cs typeface="Arial" panose="020B0604020202020204" pitchFamily="34" charset="0"/>
            </a:endParaRPr>
          </a:p>
          <a:p>
            <a:pPr>
              <a:lnSpc>
                <a:spcPct val="90000"/>
              </a:lnSpc>
              <a:buClr>
                <a:schemeClr val="tx2">
                  <a:lumMod val="75000"/>
                </a:schemeClr>
              </a:buClr>
            </a:pPr>
            <a:r>
              <a:rPr lang="nl-NL" sz="1800" dirty="0">
                <a:latin typeface="Arial" panose="020B0604020202020204" pitchFamily="34" charset="0"/>
                <a:cs typeface="Arial" panose="020B0604020202020204" pitchFamily="34" charset="0"/>
              </a:rPr>
              <a:t>Weerstandsratio is relatief laag </a:t>
            </a:r>
          </a:p>
          <a:p>
            <a:pPr marL="0" indent="0">
              <a:lnSpc>
                <a:spcPct val="90000"/>
              </a:lnSpc>
              <a:buNone/>
            </a:pPr>
            <a:endParaRPr lang="nl-NL"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687</TotalTime>
  <Words>1715</Words>
  <Application>Microsoft Office PowerPoint</Application>
  <PresentationFormat>Diavoorstelling (4:3)</PresentationFormat>
  <Paragraphs>141</Paragraphs>
  <Slides>11</Slides>
  <Notes>10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Aptos</vt:lpstr>
      <vt:lpstr>Arial</vt:lpstr>
      <vt:lpstr>Calibri</vt:lpstr>
      <vt:lpstr>Office Theme</vt:lpstr>
      <vt:lpstr>Jaarrekening 2023 en begroting 2025 Uitvoeringsorganisatie Breedbandnetwerk Rivierenland  UBR</vt:lpstr>
      <vt:lpstr>1. Beeld van de jaarrekening op hoofdlijnen</vt:lpstr>
      <vt:lpstr>2. Welke doelen zijn gehaald?</vt:lpstr>
      <vt:lpstr>3. Welke prestaties zijn geleverd?</vt:lpstr>
      <vt:lpstr>4. Wat heeft het gekost?</vt:lpstr>
      <vt:lpstr>5. Wat is het oordeel van de accountant?</vt:lpstr>
      <vt:lpstr>6. Over welke aspecten is het nuttig om in de raden te debatteren?</vt:lpstr>
      <vt:lpstr>7. Beeld van de begroting op hoofdlijnen</vt:lpstr>
      <vt:lpstr>8. Welke doelen zijn gepland?</vt:lpstr>
      <vt:lpstr>9. Welke prestaties zijn gepland?</vt:lpstr>
      <vt:lpstr>10. Wat gaat het kosten?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Jaarrekening 2016 Regio</dc:title>
  <dc:creator>Dik</dc:creator>
  <cp:lastModifiedBy>Elles Jansen</cp:lastModifiedBy>
  <cp:revision>63</cp:revision>
  <cp:lastPrinted>2018-05-08T08:43:24Z</cp:lastPrinted>
  <dcterms:created xsi:type="dcterms:W3CDTF">2017-05-02T12:48:04Z</dcterms:created>
  <dcterms:modified xsi:type="dcterms:W3CDTF">2024-05-27T08:40:03Z</dcterms:modified>
</cp:coreProperties>
</file>