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70" r:id="rId4"/>
    <p:sldId id="265" r:id="rId5"/>
    <p:sldId id="271" r:id="rId6"/>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D7CEB7CB-182E-41A3-9AD4-9318B28EC954}" type="datetimeFigureOut">
              <a:rPr lang="nl-NL" smtClean="0"/>
              <a:t>31-5-2024</a:t>
            </a:fld>
            <a:endParaRPr lang="nl-NL"/>
          </a:p>
        </p:txBody>
      </p:sp>
      <p:sp>
        <p:nvSpPr>
          <p:cNvPr id="4" name="Tijdelijke aanduiding voor dia-afbeelding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74A8FF12-4591-45E7-A091-B09E43A2C4AB}" type="slidenum">
              <a:rPr lang="nl-NL" smtClean="0"/>
              <a:t>‹nr.›</a:t>
            </a:fld>
            <a:endParaRPr lang="nl-NL"/>
          </a:p>
        </p:txBody>
      </p:sp>
    </p:spTree>
    <p:extLst>
      <p:ext uri="{BB962C8B-B14F-4D97-AF65-F5344CB8AC3E}">
        <p14:creationId xmlns:p14="http://schemas.microsoft.com/office/powerpoint/2010/main" val="1091375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4A8FF12-4591-45E7-A091-B09E43A2C4AB}" type="slidenum">
              <a:rPr lang="nl-NL" smtClean="0"/>
              <a:t>2</a:t>
            </a:fld>
            <a:endParaRPr lang="nl-NL"/>
          </a:p>
        </p:txBody>
      </p:sp>
    </p:spTree>
    <p:extLst>
      <p:ext uri="{BB962C8B-B14F-4D97-AF65-F5344CB8AC3E}">
        <p14:creationId xmlns:p14="http://schemas.microsoft.com/office/powerpoint/2010/main" val="3600564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31-5-2024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31-5-2024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5AE088-1562-40D5-BF1F-34D8C8CBA528}" type="datetimeFigureOut">
              <a:rPr lang="nl-NL" smtClean="0"/>
              <a:t>31-5-2024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p:cNvSpPr>
            <a:spLocks noGrp="1"/>
          </p:cNvSpPr>
          <p:nvPr>
            <p:ph type="dt" sz="half" idx="10"/>
          </p:nvPr>
        </p:nvSpPr>
        <p:spPr/>
        <p:txBody>
          <a:bodyPr/>
          <a:lstStyle/>
          <a:p>
            <a:fld id="{8F5AE088-1562-40D5-BF1F-34D8C8CBA528}" type="datetimeFigureOut">
              <a:rPr lang="nl-NL" smtClean="0"/>
              <a:t>31-5-2024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p:cNvSpPr>
            <a:spLocks noGrp="1"/>
          </p:cNvSpPr>
          <p:nvPr>
            <p:ph type="dt" sz="half" idx="10"/>
          </p:nvPr>
        </p:nvSpPr>
        <p:spPr/>
        <p:txBody>
          <a:bodyPr/>
          <a:lstStyle/>
          <a:p>
            <a:fld id="{8F5AE088-1562-40D5-BF1F-34D8C8CBA528}" type="datetimeFigureOut">
              <a:rPr lang="nl-NL" smtClean="0"/>
              <a:t>31-5-2024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Date Placeholder 2"/>
          <p:cNvSpPr>
            <a:spLocks noGrp="1"/>
          </p:cNvSpPr>
          <p:nvPr>
            <p:ph type="dt" sz="half" idx="10"/>
          </p:nvPr>
        </p:nvSpPr>
        <p:spPr/>
        <p:txBody>
          <a:bodyPr/>
          <a:lstStyle/>
          <a:p>
            <a:fld id="{8F5AE088-1562-40D5-BF1F-34D8C8CBA528}" type="datetimeFigureOut">
              <a:rPr lang="nl-NL" smtClean="0"/>
              <a:t>31-5-2024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AE088-1562-40D5-BF1F-34D8C8CBA528}" type="datetimeFigureOut">
              <a:rPr lang="nl-NL" smtClean="0"/>
              <a:t>31-5-2024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5AE088-1562-40D5-BF1F-34D8C8CBA528}" type="datetimeFigureOut">
              <a:rPr lang="nl-NL" smtClean="0"/>
              <a:t>31-5-2024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5AE088-1562-40D5-BF1F-34D8C8CBA528}" type="datetimeFigureOut">
              <a:rPr lang="nl-NL" smtClean="0"/>
              <a:t>31-5-2024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31-5-2024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31-5-2024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AE088-1562-40D5-BF1F-34D8C8CBA528}" type="datetimeFigureOut">
              <a:rPr lang="nl-NL" smtClean="0"/>
              <a:t>31-5-2024</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F43B6-1D57-4262-B848-20BA01738DD1}"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620688"/>
            <a:ext cx="8208912" cy="1470025"/>
          </a:xfrm>
        </p:spPr>
        <p:txBody>
          <a:bodyPr>
            <a:normAutofit fontScale="90000"/>
          </a:bodyPr>
          <a:lstStyle/>
          <a:p>
            <a:r>
              <a:rPr lang="nl-NL" dirty="0"/>
              <a:t>Jaarrekening 2023 en begroting 2025</a:t>
            </a:r>
            <a:br>
              <a:rPr lang="nl-NL" dirty="0"/>
            </a:br>
            <a:r>
              <a:rPr lang="nl-NL" dirty="0" smtClean="0"/>
              <a:t>Regionaal </a:t>
            </a:r>
            <a:r>
              <a:rPr lang="nl-NL" smtClean="0"/>
              <a:t>Archief Rivierenland</a:t>
            </a:r>
            <a:endParaRPr lang="nl-NL" dirty="0"/>
          </a:p>
        </p:txBody>
      </p:sp>
      <p:pic>
        <p:nvPicPr>
          <p:cNvPr id="4" name="Afbeelding 3"/>
          <p:cNvPicPr>
            <a:picLocks noChangeAspect="1"/>
          </p:cNvPicPr>
          <p:nvPr/>
        </p:nvPicPr>
        <p:blipFill>
          <a:blip r:embed="rId2"/>
          <a:stretch>
            <a:fillRect/>
          </a:stretch>
        </p:blipFill>
        <p:spPr>
          <a:xfrm>
            <a:off x="2987824" y="2564904"/>
            <a:ext cx="3771900" cy="14001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rmAutofit/>
          </a:bodyPr>
          <a:lstStyle/>
          <a:p>
            <a:r>
              <a:rPr lang="nl-NL" sz="3600" dirty="0"/>
              <a:t>1. Beeld van de jaarrekening op hoofdlijnen</a:t>
            </a:r>
          </a:p>
        </p:txBody>
      </p:sp>
      <p:sp>
        <p:nvSpPr>
          <p:cNvPr id="3" name="Content Placeholder 2"/>
          <p:cNvSpPr>
            <a:spLocks noGrp="1"/>
          </p:cNvSpPr>
          <p:nvPr>
            <p:ph idx="1"/>
          </p:nvPr>
        </p:nvSpPr>
        <p:spPr>
          <a:xfrm>
            <a:off x="457200" y="1196752"/>
            <a:ext cx="8229600" cy="5184576"/>
          </a:xfrm>
        </p:spPr>
        <p:txBody>
          <a:bodyPr>
            <a:noAutofit/>
          </a:bodyPr>
          <a:lstStyle/>
          <a:p>
            <a:pPr marL="0" indent="0">
              <a:buNone/>
            </a:pPr>
            <a:r>
              <a:rPr lang="nl-NL" sz="2400" u="sng" dirty="0" smtClean="0"/>
              <a:t>Financieel: </a:t>
            </a:r>
          </a:p>
          <a:p>
            <a:r>
              <a:rPr lang="nl-NL" sz="2400" dirty="0" smtClean="0"/>
              <a:t>Het RAR kent een positief saldo van €74.938; het positieve saldo zit o.a. in: </a:t>
            </a:r>
          </a:p>
          <a:p>
            <a:pPr lvl="1"/>
            <a:r>
              <a:rPr lang="nl-NL" sz="2000" dirty="0"/>
              <a:t>d</a:t>
            </a:r>
            <a:r>
              <a:rPr lang="nl-NL" sz="2000" dirty="0" smtClean="0"/>
              <a:t>irecte archiefbeheerkosten (hogere baten dan begroot, door extra betaald archief door derden);</a:t>
            </a:r>
          </a:p>
          <a:p>
            <a:pPr lvl="1"/>
            <a:r>
              <a:rPr lang="nl-NL" sz="2000" dirty="0" smtClean="0"/>
              <a:t>Huisvesting, organisatie, beheer en automatisering;</a:t>
            </a:r>
          </a:p>
          <a:p>
            <a:r>
              <a:rPr lang="nl-NL" sz="2400" dirty="0" smtClean="0"/>
              <a:t>De accountant geeft een positief oordeel over de jaarrekening</a:t>
            </a:r>
          </a:p>
          <a:p>
            <a:pPr marL="0" indent="0">
              <a:buNone/>
            </a:pPr>
            <a:endParaRPr lang="nl-NL" sz="2400" u="sng" dirty="0" smtClean="0"/>
          </a:p>
          <a:p>
            <a:pPr marL="0" indent="0">
              <a:buNone/>
            </a:pPr>
            <a:r>
              <a:rPr lang="nl-NL" sz="2400" u="sng" dirty="0" smtClean="0"/>
              <a:t>Inhoudelijk:</a:t>
            </a:r>
          </a:p>
          <a:p>
            <a:r>
              <a:rPr lang="nl-NL" sz="2400" dirty="0" smtClean="0"/>
              <a:t>Voor zover op te maken uit de jaarrekening zijn de doelen uit de begroting 2023 behaald (maar dat is lastig te vergelijken). </a:t>
            </a:r>
          </a:p>
          <a:p>
            <a:r>
              <a:rPr lang="nl-NL" sz="2400" dirty="0" smtClean="0"/>
              <a:t>Het ziekteverzuim is erg laag, dat geeft een positief signaal over de werkgeversfunctie. </a:t>
            </a:r>
            <a:endParaRPr lang="nl-NL" sz="2400" dirty="0"/>
          </a:p>
          <a:p>
            <a:endParaRPr lang="nl-NL" sz="2400" dirty="0"/>
          </a:p>
          <a:p>
            <a:endParaRPr lang="nl-NL" sz="16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sz="2800" dirty="0"/>
              <a:t>6. Welke aspecten zijn nuttig om in de raden over te debatteren?</a:t>
            </a:r>
          </a:p>
        </p:txBody>
      </p:sp>
      <p:sp>
        <p:nvSpPr>
          <p:cNvPr id="3" name="Content Placeholder 2"/>
          <p:cNvSpPr>
            <a:spLocks noGrp="1"/>
          </p:cNvSpPr>
          <p:nvPr>
            <p:ph idx="1"/>
          </p:nvPr>
        </p:nvSpPr>
        <p:spPr>
          <a:xfrm>
            <a:off x="457200" y="1772816"/>
            <a:ext cx="8229600" cy="4353347"/>
          </a:xfrm>
        </p:spPr>
        <p:txBody>
          <a:bodyPr>
            <a:normAutofit/>
          </a:bodyPr>
          <a:lstStyle/>
          <a:p>
            <a:r>
              <a:rPr lang="nl-NL" sz="2400" dirty="0" smtClean="0"/>
              <a:t>Voorstel is om het positieve saldo te gebruiken voor vervanging van het dak. Gemeenten krijgen dan minder van het positieve saldo terug gestort. Dit kan een debatpunt zijn in de raad. </a:t>
            </a:r>
          </a:p>
          <a:p>
            <a:pPr lvl="2"/>
            <a:r>
              <a:rPr lang="nl-NL" sz="1600" dirty="0" smtClean="0"/>
              <a:t>In de meeste concept zienswijzen wordt akkoord gegaan voor het gebruik van een deel van het positieve saldo voor de vervanging van het dak; </a:t>
            </a:r>
          </a:p>
          <a:p>
            <a:pPr marL="0" indent="0">
              <a:buNone/>
            </a:pPr>
            <a:endParaRPr lang="nl-NL" sz="2400" dirty="0" smtClean="0"/>
          </a:p>
          <a:p>
            <a:r>
              <a:rPr lang="nl-NL" sz="2400" dirty="0" smtClean="0"/>
              <a:t>Het RAR schrijft dat alle doelen zijn behaald, maar dat is lastig te vergelijken met dat wat in de begroting 2023 staat. Dat maakt het voor de gemeenteraad lastig haar controlerende rol uit te voeren. </a:t>
            </a:r>
          </a:p>
        </p:txBody>
      </p:sp>
    </p:spTree>
    <p:extLst>
      <p:ext uri="{BB962C8B-B14F-4D97-AF65-F5344CB8AC3E}">
        <p14:creationId xmlns:p14="http://schemas.microsoft.com/office/powerpoint/2010/main" val="1662640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rmAutofit fontScale="90000"/>
          </a:bodyPr>
          <a:lstStyle/>
          <a:p>
            <a:r>
              <a:rPr lang="nl-NL" dirty="0"/>
              <a:t>7. Beeld van de begroting op hoofdlijnen</a:t>
            </a:r>
          </a:p>
        </p:txBody>
      </p:sp>
      <p:sp>
        <p:nvSpPr>
          <p:cNvPr id="3" name="Content Placeholder 2"/>
          <p:cNvSpPr>
            <a:spLocks noGrp="1"/>
          </p:cNvSpPr>
          <p:nvPr>
            <p:ph idx="1"/>
          </p:nvPr>
        </p:nvSpPr>
        <p:spPr>
          <a:xfrm>
            <a:off x="457200" y="1600200"/>
            <a:ext cx="8229600" cy="4781128"/>
          </a:xfrm>
        </p:spPr>
        <p:txBody>
          <a:bodyPr>
            <a:noAutofit/>
          </a:bodyPr>
          <a:lstStyle/>
          <a:p>
            <a:pPr marL="0" indent="0">
              <a:buNone/>
            </a:pPr>
            <a:r>
              <a:rPr lang="nl-NL" sz="2400" u="sng" dirty="0" smtClean="0"/>
              <a:t>Financieel:</a:t>
            </a:r>
            <a:endParaRPr lang="nl-NL" sz="2400" dirty="0" smtClean="0"/>
          </a:p>
          <a:p>
            <a:r>
              <a:rPr lang="nl-NL" sz="2400" dirty="0" smtClean="0"/>
              <a:t>de bijdrage per inwoner stijgt als gevolg van indexaties in kostenbudgetten met 2,75% per inwoner (€12,49);</a:t>
            </a:r>
          </a:p>
          <a:p>
            <a:r>
              <a:rPr lang="nl-NL" sz="2400" dirty="0" smtClean="0"/>
              <a:t>Aandachtspunten:</a:t>
            </a:r>
          </a:p>
          <a:p>
            <a:pPr lvl="1"/>
            <a:r>
              <a:rPr lang="nl-NL" sz="2000" dirty="0" smtClean="0"/>
              <a:t>De indexatie sluit niet aan bij de IMOC indexeringspercentage en het percentage dat het Rijk hanteert voor de loonvoetsector; </a:t>
            </a:r>
          </a:p>
          <a:p>
            <a:pPr lvl="1"/>
            <a:r>
              <a:rPr lang="nl-NL" sz="2000" dirty="0" smtClean="0"/>
              <a:t>RAR hanteert lopende prijzen voor indexatie (in de begroting wordt voor iedere jaarschijf al een indexatie opgenomen), gemeenten hanteren contante prijzen. Tiel geeft RAR advies om met alle gemeenten te onderzoeken of er draagvlak is constante prijzen te hanteren in de gemeentelijke bijdrage (concept zienswijze). </a:t>
            </a:r>
            <a:endParaRPr lang="nl-NL" sz="2400" dirty="0" smtClean="0"/>
          </a:p>
        </p:txBody>
      </p:sp>
    </p:spTree>
    <p:extLst>
      <p:ext uri="{BB962C8B-B14F-4D97-AF65-F5344CB8AC3E}">
        <p14:creationId xmlns:p14="http://schemas.microsoft.com/office/powerpoint/2010/main" val="2605358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rmAutofit fontScale="90000"/>
          </a:bodyPr>
          <a:lstStyle/>
          <a:p>
            <a:r>
              <a:rPr lang="nl-NL" dirty="0"/>
              <a:t>7. Beeld van de begroting op hoofdlijnen</a:t>
            </a:r>
          </a:p>
        </p:txBody>
      </p:sp>
      <p:sp>
        <p:nvSpPr>
          <p:cNvPr id="3" name="Content Placeholder 2"/>
          <p:cNvSpPr>
            <a:spLocks noGrp="1"/>
          </p:cNvSpPr>
          <p:nvPr>
            <p:ph idx="1"/>
          </p:nvPr>
        </p:nvSpPr>
        <p:spPr>
          <a:xfrm>
            <a:off x="457200" y="1268760"/>
            <a:ext cx="8229600" cy="4968552"/>
          </a:xfrm>
        </p:spPr>
        <p:txBody>
          <a:bodyPr>
            <a:noAutofit/>
          </a:bodyPr>
          <a:lstStyle/>
          <a:p>
            <a:pPr marL="0" indent="0">
              <a:buNone/>
            </a:pPr>
            <a:r>
              <a:rPr lang="nl-NL" sz="2400" u="sng" dirty="0" smtClean="0"/>
              <a:t>Inhoudelijk:</a:t>
            </a:r>
          </a:p>
          <a:p>
            <a:r>
              <a:rPr lang="nl-NL" sz="2400" dirty="0"/>
              <a:t>e</a:t>
            </a:r>
            <a:r>
              <a:rPr lang="nl-NL" sz="2400" dirty="0" smtClean="0"/>
              <a:t>r is geen nieuw beleid met een financieel effect voorzien in de begroting van 2025;</a:t>
            </a:r>
          </a:p>
          <a:p>
            <a:r>
              <a:rPr lang="nl-NL" sz="2400" dirty="0" smtClean="0"/>
              <a:t>er komt een wijziging van de Archiefwet aan;</a:t>
            </a:r>
          </a:p>
          <a:p>
            <a:r>
              <a:rPr lang="nl-NL" sz="2400" dirty="0" smtClean="0"/>
              <a:t>het RAR wil in 2025 de meeste kernbestanden hebben gedigitaliseerd;</a:t>
            </a:r>
          </a:p>
          <a:p>
            <a:r>
              <a:rPr lang="nl-NL" sz="2400" dirty="0" smtClean="0"/>
              <a:t>de website wordt in 2025 volledig vernieuwd;</a:t>
            </a:r>
          </a:p>
          <a:p>
            <a:r>
              <a:rPr lang="nl-NL" sz="2400" dirty="0" smtClean="0"/>
              <a:t>Aandachtspunten:</a:t>
            </a:r>
          </a:p>
          <a:p>
            <a:pPr lvl="1"/>
            <a:r>
              <a:rPr lang="nl-NL" sz="1800" dirty="0" smtClean="0"/>
              <a:t>In het licht van het Ravijnjaar: anticipeert het RAR op mogelijke bezuinigingen die er aan komen? En wat zijn de kerntaken van het RAR?</a:t>
            </a:r>
          </a:p>
          <a:p>
            <a:pPr lvl="1"/>
            <a:r>
              <a:rPr lang="nl-NL" sz="1800" dirty="0" smtClean="0"/>
              <a:t>Weten raden hoe de samenwerking tussen het RAR en de gemeente is? </a:t>
            </a:r>
          </a:p>
          <a:p>
            <a:pPr lvl="1"/>
            <a:r>
              <a:rPr lang="nl-NL" sz="1800" dirty="0" smtClean="0"/>
              <a:t>Het RAR adviseert gemeenten over het voeren van eigen archief. Is dat bekend en is de gemeente daar tevreden over? </a:t>
            </a:r>
          </a:p>
          <a:p>
            <a:pPr lvl="1"/>
            <a:endParaRPr lang="nl-NL" sz="2000" dirty="0"/>
          </a:p>
        </p:txBody>
      </p:sp>
    </p:spTree>
    <p:extLst>
      <p:ext uri="{BB962C8B-B14F-4D97-AF65-F5344CB8AC3E}">
        <p14:creationId xmlns:p14="http://schemas.microsoft.com/office/powerpoint/2010/main" val="562380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442</Words>
  <Application>Microsoft Office PowerPoint</Application>
  <PresentationFormat>Diavoorstelling (4:3)</PresentationFormat>
  <Paragraphs>33</Paragraphs>
  <Slides>5</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5</vt:i4>
      </vt:variant>
    </vt:vector>
  </HeadingPairs>
  <TitlesOfParts>
    <vt:vector size="8" baseType="lpstr">
      <vt:lpstr>Arial</vt:lpstr>
      <vt:lpstr>Calibri</vt:lpstr>
      <vt:lpstr>Office Theme</vt:lpstr>
      <vt:lpstr>Jaarrekening 2023 en begroting 2025 Regionaal Archief Rivierenland</vt:lpstr>
      <vt:lpstr>1. Beeld van de jaarrekening op hoofdlijnen</vt:lpstr>
      <vt:lpstr>6. Welke aspecten zijn nuttig om in de raden over te debatteren?</vt:lpstr>
      <vt:lpstr>7. Beeld van de begroting op hoofdlijnen</vt:lpstr>
      <vt:lpstr>7. Beeld van de begroting op hoofdlijnen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Jaarrekening 2016 Regio</dc:title>
  <dc:creator>Dik</dc:creator>
  <cp:lastModifiedBy>Rosan Kuipers</cp:lastModifiedBy>
  <cp:revision>51</cp:revision>
  <cp:lastPrinted>2018-05-08T08:43:24Z</cp:lastPrinted>
  <dcterms:created xsi:type="dcterms:W3CDTF">2017-05-02T12:48:04Z</dcterms:created>
  <dcterms:modified xsi:type="dcterms:W3CDTF">2024-05-31T10:42:33Z</dcterms:modified>
</cp:coreProperties>
</file>